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62" r:id="rId6"/>
    <p:sldId id="263" r:id="rId7"/>
    <p:sldId id="275" r:id="rId8"/>
    <p:sldId id="276" r:id="rId9"/>
    <p:sldId id="277" r:id="rId10"/>
    <p:sldId id="264" r:id="rId11"/>
    <p:sldId id="265" r:id="rId12"/>
    <p:sldId id="266" r:id="rId13"/>
    <p:sldId id="267" r:id="rId14"/>
    <p:sldId id="261" r:id="rId15"/>
    <p:sldId id="268" r:id="rId16"/>
    <p:sldId id="259" r:id="rId17"/>
    <p:sldId id="269" r:id="rId18"/>
    <p:sldId id="272" r:id="rId19"/>
    <p:sldId id="270" r:id="rId20"/>
    <p:sldId id="271" r:id="rId21"/>
    <p:sldId id="273" r:id="rId22"/>
    <p:sldId id="274" r:id="rId23"/>
    <p:sldId id="278" r:id="rId24"/>
    <p:sldId id="279" r:id="rId25"/>
    <p:sldId id="280" r:id="rId26"/>
    <p:sldId id="281" r:id="rId27"/>
    <p:sldId id="282" r:id="rId28"/>
    <p:sldId id="283"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E3BAC163-E4BC-47F8-936B-BB928810F0DA}" type="datetimeFigureOut">
              <a:rPr lang="es-ES" smtClean="0"/>
              <a:pPr/>
              <a:t>08/03/2013</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9D6E6447-5635-4F4C-8CD5-FB39FAB4BF0F}"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3BAC163-E4BC-47F8-936B-BB928810F0DA}" type="datetimeFigureOut">
              <a:rPr lang="es-ES" smtClean="0"/>
              <a:pPr/>
              <a:t>08/03/2013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D6E6447-5635-4F4C-8CD5-FB39FAB4BF0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3BAC163-E4BC-47F8-936B-BB928810F0DA}" type="datetimeFigureOut">
              <a:rPr lang="es-ES" smtClean="0"/>
              <a:pPr/>
              <a:t>08/03/2013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D6E6447-5635-4F4C-8CD5-FB39FAB4BF0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E3BAC163-E4BC-47F8-936B-BB928810F0DA}" type="datetimeFigureOut">
              <a:rPr lang="es-ES" smtClean="0"/>
              <a:pPr/>
              <a:t>08/03/2013</a:t>
            </a:fld>
            <a:endParaRPr lang="es-ES"/>
          </a:p>
        </p:txBody>
      </p:sp>
      <p:sp>
        <p:nvSpPr>
          <p:cNvPr id="9" name="8 Marcador de número de diapositiva"/>
          <p:cNvSpPr>
            <a:spLocks noGrp="1"/>
          </p:cNvSpPr>
          <p:nvPr>
            <p:ph type="sldNum" sz="quarter" idx="15"/>
          </p:nvPr>
        </p:nvSpPr>
        <p:spPr/>
        <p:txBody>
          <a:bodyPr rtlCol="0"/>
          <a:lstStyle/>
          <a:p>
            <a:fld id="{9D6E6447-5635-4F4C-8CD5-FB39FAB4BF0F}"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E3BAC163-E4BC-47F8-936B-BB928810F0DA}" type="datetimeFigureOut">
              <a:rPr lang="es-ES" smtClean="0"/>
              <a:pPr/>
              <a:t>08/03/2013</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9D6E6447-5635-4F4C-8CD5-FB39FAB4BF0F}"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3BAC163-E4BC-47F8-936B-BB928810F0DA}" type="datetimeFigureOut">
              <a:rPr lang="es-ES" smtClean="0"/>
              <a:pPr/>
              <a:t>08/03/2013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D6E6447-5635-4F4C-8CD5-FB39FAB4BF0F}"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E3BAC163-E4BC-47F8-936B-BB928810F0DA}" type="datetimeFigureOut">
              <a:rPr lang="es-ES" smtClean="0"/>
              <a:pPr/>
              <a:t>08/03/2013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D6E6447-5635-4F4C-8CD5-FB39FAB4BF0F}"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E3BAC163-E4BC-47F8-936B-BB928810F0DA}" type="datetimeFigureOut">
              <a:rPr lang="es-ES" smtClean="0"/>
              <a:pPr/>
              <a:t>08/03/2013</a:t>
            </a:fld>
            <a:endParaRPr lang="es-ES"/>
          </a:p>
        </p:txBody>
      </p:sp>
      <p:sp>
        <p:nvSpPr>
          <p:cNvPr id="7" name="6 Marcador de número de diapositiva"/>
          <p:cNvSpPr>
            <a:spLocks noGrp="1"/>
          </p:cNvSpPr>
          <p:nvPr>
            <p:ph type="sldNum" sz="quarter" idx="11"/>
          </p:nvPr>
        </p:nvSpPr>
        <p:spPr/>
        <p:txBody>
          <a:bodyPr rtlCol="0"/>
          <a:lstStyle/>
          <a:p>
            <a:fld id="{9D6E6447-5635-4F4C-8CD5-FB39FAB4BF0F}"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3BAC163-E4BC-47F8-936B-BB928810F0DA}" type="datetimeFigureOut">
              <a:rPr lang="es-ES" smtClean="0"/>
              <a:pPr/>
              <a:t>08/03/2013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D6E6447-5635-4F4C-8CD5-FB39FAB4BF0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E3BAC163-E4BC-47F8-936B-BB928810F0DA}" type="datetimeFigureOut">
              <a:rPr lang="es-ES" smtClean="0"/>
              <a:pPr/>
              <a:t>08/03/2013</a:t>
            </a:fld>
            <a:endParaRPr lang="es-ES"/>
          </a:p>
        </p:txBody>
      </p:sp>
      <p:sp>
        <p:nvSpPr>
          <p:cNvPr id="22" name="21 Marcador de número de diapositiva"/>
          <p:cNvSpPr>
            <a:spLocks noGrp="1"/>
          </p:cNvSpPr>
          <p:nvPr>
            <p:ph type="sldNum" sz="quarter" idx="15"/>
          </p:nvPr>
        </p:nvSpPr>
        <p:spPr/>
        <p:txBody>
          <a:bodyPr rtlCol="0"/>
          <a:lstStyle/>
          <a:p>
            <a:fld id="{9D6E6447-5635-4F4C-8CD5-FB39FAB4BF0F}"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E3BAC163-E4BC-47F8-936B-BB928810F0DA}" type="datetimeFigureOut">
              <a:rPr lang="es-ES" smtClean="0"/>
              <a:pPr/>
              <a:t>08/03/2013</a:t>
            </a:fld>
            <a:endParaRPr lang="es-ES"/>
          </a:p>
        </p:txBody>
      </p:sp>
      <p:sp>
        <p:nvSpPr>
          <p:cNvPr id="18" name="17 Marcador de número de diapositiva"/>
          <p:cNvSpPr>
            <a:spLocks noGrp="1"/>
          </p:cNvSpPr>
          <p:nvPr>
            <p:ph type="sldNum" sz="quarter" idx="11"/>
          </p:nvPr>
        </p:nvSpPr>
        <p:spPr/>
        <p:txBody>
          <a:bodyPr rtlCol="0"/>
          <a:lstStyle/>
          <a:p>
            <a:fld id="{9D6E6447-5635-4F4C-8CD5-FB39FAB4BF0F}"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3BAC163-E4BC-47F8-936B-BB928810F0DA}" type="datetimeFigureOut">
              <a:rPr lang="es-ES" smtClean="0"/>
              <a:pPr/>
              <a:t>08/03/2013</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D6E6447-5635-4F4C-8CD5-FB39FAB4BF0F}"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COMENTARIO DEL TEXTO “DIÁSPORA”</a:t>
            </a:r>
            <a:endParaRPr lang="es-ES" dirty="0"/>
          </a:p>
        </p:txBody>
      </p:sp>
      <p:sp>
        <p:nvSpPr>
          <p:cNvPr id="3" name="2 Subtítulo"/>
          <p:cNvSpPr>
            <a:spLocks noGrp="1"/>
          </p:cNvSpPr>
          <p:nvPr>
            <p:ph type="subTitle" idx="1"/>
          </p:nvPr>
        </p:nvSpPr>
        <p:spPr/>
        <p:txBody>
          <a:bodyPr/>
          <a:lstStyle/>
          <a:p>
            <a:r>
              <a:rPr lang="es-ES" dirty="0" smtClean="0"/>
              <a:t>MANUEL VICENT, EL PAÍS, ENERO 2013</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estructura</a:t>
            </a:r>
            <a:endParaRPr lang="es-ES" dirty="0"/>
          </a:p>
        </p:txBody>
      </p:sp>
      <p:sp>
        <p:nvSpPr>
          <p:cNvPr id="3" name="2 Marcador de contenido"/>
          <p:cNvSpPr>
            <a:spLocks noGrp="1"/>
          </p:cNvSpPr>
          <p:nvPr>
            <p:ph sz="quarter" idx="1"/>
          </p:nvPr>
        </p:nvSpPr>
        <p:spPr/>
        <p:txBody>
          <a:bodyPr/>
          <a:lstStyle/>
          <a:p>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introducción</a:t>
            </a:r>
            <a:endParaRPr lang="es-ES" dirty="0"/>
          </a:p>
        </p:txBody>
      </p:sp>
      <p:sp>
        <p:nvSpPr>
          <p:cNvPr id="3" name="2 Marcador de contenido"/>
          <p:cNvSpPr>
            <a:spLocks noGrp="1"/>
          </p:cNvSpPr>
          <p:nvPr>
            <p:ph sz="quarter" idx="1"/>
          </p:nvPr>
        </p:nvSpPr>
        <p:spPr/>
        <p:txBody>
          <a:bodyPr>
            <a:normAutofit fontScale="92500" lnSpcReduction="10000"/>
          </a:bodyPr>
          <a:lstStyle/>
          <a:p>
            <a:r>
              <a:rPr lang="es-ES" dirty="0" smtClean="0"/>
              <a:t>Ningún cerebro humano es mejor que otro al nacer, en cualquier rincón del mundo. </a:t>
            </a:r>
            <a:r>
              <a:rPr lang="es-ES" sz="3200" dirty="0" smtClean="0">
                <a:solidFill>
                  <a:schemeClr val="accent2">
                    <a:lumMod val="75000"/>
                  </a:schemeClr>
                </a:solidFill>
              </a:rPr>
              <a:t>El cerebro es, sin duda, la principal fuente de riqueza, la única energía realmente sostenible, renovable e inagotable</a:t>
            </a:r>
            <a:r>
              <a:rPr lang="es-ES" dirty="0" smtClean="0"/>
              <a:t>. </a:t>
            </a:r>
            <a:r>
              <a:rPr lang="es-ES" sz="3200" dirty="0" smtClean="0">
                <a:solidFill>
                  <a:srgbClr val="FF0000"/>
                </a:solidFill>
              </a:rPr>
              <a:t>España se ha permitido el lujo de tirar cerebros a la basura durante siglos</a:t>
            </a:r>
            <a:r>
              <a:rPr lang="es-ES" dirty="0" smtClean="0"/>
              <a:t>, </a:t>
            </a:r>
            <a:r>
              <a:rPr lang="es-ES" sz="3000" dirty="0" smtClean="0">
                <a:solidFill>
                  <a:schemeClr val="accent2">
                    <a:lumMod val="75000"/>
                  </a:schemeClr>
                </a:solidFill>
              </a:rPr>
              <a:t>lo que equivale a un crimen histórico contra la inteligencia, </a:t>
            </a:r>
            <a:r>
              <a:rPr lang="es-ES" sz="3200" dirty="0" smtClean="0">
                <a:solidFill>
                  <a:srgbClr val="FF0000"/>
                </a:solidFill>
              </a:rPr>
              <a:t>el mismo delito que se comete hoy cuando se recorta el presupuesto de educación</a:t>
            </a:r>
            <a:endParaRPr lang="es-ES"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desarrollo</a:t>
            </a:r>
            <a:endParaRPr lang="es-ES" dirty="0"/>
          </a:p>
        </p:txBody>
      </p:sp>
      <p:sp>
        <p:nvSpPr>
          <p:cNvPr id="3" name="2 Marcador de contenido"/>
          <p:cNvSpPr>
            <a:spLocks noGrp="1"/>
          </p:cNvSpPr>
          <p:nvPr>
            <p:ph sz="quarter" idx="1"/>
          </p:nvPr>
        </p:nvSpPr>
        <p:spPr>
          <a:xfrm>
            <a:off x="457200" y="1556792"/>
            <a:ext cx="7931224" cy="4917160"/>
          </a:xfrm>
        </p:spPr>
        <p:txBody>
          <a:bodyPr>
            <a:normAutofit fontScale="62500" lnSpcReduction="20000"/>
          </a:bodyPr>
          <a:lstStyle/>
          <a:p>
            <a:r>
              <a:rPr lang="es-ES" dirty="0" smtClean="0"/>
              <a:t>Recuerdo a algunos compañeros de escuela en el pueblo, cuyo talento fue desperdiciado por la pobreza y la incuria de la posguerra. Eran inteligentes, despiertos, ávidos por aprender. Pudieron haber sido ingenieros, médicos, científicos. </a:t>
            </a:r>
            <a:r>
              <a:rPr lang="es-ES" sz="3800" dirty="0" smtClean="0">
                <a:solidFill>
                  <a:schemeClr val="accent2">
                    <a:lumMod val="75000"/>
                  </a:schemeClr>
                </a:solidFill>
              </a:rPr>
              <a:t>A varias generaciones de niños como aquellos con los que yo jugaba en el recreo, la España negra solo les dejó las manos para trabajar.</a:t>
            </a:r>
            <a:r>
              <a:rPr lang="es-ES" dirty="0" smtClean="0"/>
              <a:t> En pleno franquismo tres millones tuvieron que irse de peones a Europa. Sucedió lo mismo cuando en plena fiebre del ladrillo España se vio inundada por oleadas de inmigrantes. Nuestro territorio se hallaba situado en el lugar geográfico ideal: a solo 11 kilómetros de África, con la ventaja del mismo idioma para los latinoamericanos y un sol de invierno radiante contra el frío de los países del Este y encima en este caso tampoco se requería ninguna preparación, ninguna ciencia, solo las manos para subir al andamio, servir copas, recoger fruta y limpiar retretes. </a:t>
            </a:r>
            <a:r>
              <a:rPr lang="es-ES" sz="3800" dirty="0" smtClean="0">
                <a:solidFill>
                  <a:srgbClr val="FF0000"/>
                </a:solidFill>
              </a:rPr>
              <a:t>El desprecio de nuestro país por la inteligencia ha producido varias diásporas</a:t>
            </a:r>
            <a:r>
              <a:rPr lang="es-ES" dirty="0" smtClean="0"/>
              <a:t>. En el siglo XV los cristianos expulsaron a los judíos; la Inquisición llevó a la hoguera o metió en las mazmorras a quienes se atrevían a investigar. Los sucesivos espadones del siglo XIX llenaron Francia e Inglaterra de liberales españoles que huyeron para salvar el pellejo, entre ellos Goya y Blanco White, pero eso no fue nada si se compara con el medio millón de republicanos que fueron brutalmente condenados al exilio al final de la Guerra Civil junto con nuestros mejores intelectuales, escritores y científicos. </a:t>
            </a:r>
          </a:p>
          <a:p>
            <a:endParaRPr lang="es-E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conclusión</a:t>
            </a:r>
            <a:endParaRPr lang="es-ES" dirty="0"/>
          </a:p>
        </p:txBody>
      </p:sp>
      <p:sp>
        <p:nvSpPr>
          <p:cNvPr id="3" name="2 Marcador de contenido"/>
          <p:cNvSpPr>
            <a:spLocks noGrp="1"/>
          </p:cNvSpPr>
          <p:nvPr>
            <p:ph sz="quarter" idx="1"/>
          </p:nvPr>
        </p:nvSpPr>
        <p:spPr/>
        <p:txBody>
          <a:bodyPr>
            <a:normAutofit lnSpcReduction="10000"/>
          </a:bodyPr>
          <a:lstStyle/>
          <a:p>
            <a:r>
              <a:rPr lang="es-ES" sz="3600" dirty="0" smtClean="0">
                <a:solidFill>
                  <a:schemeClr val="accent2">
                    <a:lumMod val="75000"/>
                  </a:schemeClr>
                </a:solidFill>
              </a:rPr>
              <a:t>Ahora llega la última diáspora</a:t>
            </a:r>
            <a:r>
              <a:rPr lang="es-ES" dirty="0" smtClean="0"/>
              <a:t>. </a:t>
            </a:r>
            <a:r>
              <a:rPr lang="es-ES" sz="3600" dirty="0" smtClean="0">
                <a:solidFill>
                  <a:srgbClr val="FF0000"/>
                </a:solidFill>
              </a:rPr>
              <a:t>La desidia y el desprecio por la inteligencia están produciendo una fuga de cerebros</a:t>
            </a:r>
            <a:r>
              <a:rPr lang="es-ES" dirty="0" smtClean="0"/>
              <a:t>. </a:t>
            </a:r>
            <a:r>
              <a:rPr lang="es-ES" sz="3200" dirty="0" smtClean="0">
                <a:solidFill>
                  <a:schemeClr val="accent2">
                    <a:lumMod val="75000"/>
                  </a:schemeClr>
                </a:solidFill>
              </a:rPr>
              <a:t>Jóvenes científicos, biólogos, ingenieros, tenazmente preparados aquí, cuya energía intelectual es la única fuerza genuina para salir de la crisis, se van fuera a dar sus frutos</a:t>
            </a:r>
            <a:r>
              <a:rPr lang="es-ES" dirty="0" smtClean="0"/>
              <a:t>. La maldición de siempre.</a:t>
            </a:r>
          </a:p>
          <a:p>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tesis</a:t>
            </a:r>
            <a:endParaRPr lang="es-ES" dirty="0"/>
          </a:p>
        </p:txBody>
      </p:sp>
      <p:sp>
        <p:nvSpPr>
          <p:cNvPr id="3" name="2 Marcador de contenido"/>
          <p:cNvSpPr>
            <a:spLocks noGrp="1"/>
          </p:cNvSpPr>
          <p:nvPr>
            <p:ph sz="quarter" idx="1"/>
          </p:nvPr>
        </p:nvSpPr>
        <p:spPr>
          <a:ln>
            <a:solidFill>
              <a:schemeClr val="accent1"/>
            </a:solidFill>
          </a:ln>
        </p:spPr>
        <p:txBody>
          <a:bodyPr/>
          <a:lstStyle/>
          <a:p>
            <a:r>
              <a:rPr lang="es-ES" dirty="0" smtClean="0"/>
              <a:t>Al fomentar los recortes en educación volvemos a cometer el mismo error de siempre: el desprecio por la inteligencia que obliga a nuestras mentes más preparadas a buscar refugio en otros países.</a:t>
            </a:r>
          </a:p>
          <a:p>
            <a:endParaRPr lang="es-ES" dirty="0" smtClean="0"/>
          </a:p>
          <a:p>
            <a:r>
              <a:rPr lang="es-ES" dirty="0" smtClean="0"/>
              <a:t>Es una </a:t>
            </a:r>
            <a:r>
              <a:rPr lang="es-ES" dirty="0" smtClean="0">
                <a:solidFill>
                  <a:srgbClr val="FF0000"/>
                </a:solidFill>
              </a:rPr>
              <a:t>tesis paralela </a:t>
            </a:r>
            <a:r>
              <a:rPr lang="es-ES" dirty="0" smtClean="0"/>
              <a:t>e </a:t>
            </a:r>
            <a:r>
              <a:rPr lang="es-ES" dirty="0" smtClean="0">
                <a:solidFill>
                  <a:srgbClr val="FF0000"/>
                </a:solidFill>
              </a:rPr>
              <a:t>implícita</a:t>
            </a:r>
            <a:r>
              <a:rPr lang="es-ES" dirty="0" smtClean="0"/>
              <a:t> (o explícita pero enunciada de formas diferentes).</a:t>
            </a:r>
            <a:endParaRPr lang="es-E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argumentos</a:t>
            </a:r>
            <a:endParaRPr lang="es-ES" dirty="0"/>
          </a:p>
        </p:txBody>
      </p:sp>
      <p:sp>
        <p:nvSpPr>
          <p:cNvPr id="3" name="2 Marcador de contenido"/>
          <p:cNvSpPr>
            <a:spLocks noGrp="1"/>
          </p:cNvSpPr>
          <p:nvPr>
            <p:ph sz="quarter" idx="1"/>
          </p:nvPr>
        </p:nvSpPr>
        <p:spPr/>
        <p:txBody>
          <a:bodyPr/>
          <a:lstStyle/>
          <a:p>
            <a:endParaRPr lang="es-E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Experiencia personal</a:t>
            </a:r>
            <a:endParaRPr lang="es-ES" dirty="0"/>
          </a:p>
        </p:txBody>
      </p:sp>
      <p:sp>
        <p:nvSpPr>
          <p:cNvPr id="3" name="2 Marcador de contenido"/>
          <p:cNvSpPr>
            <a:spLocks noGrp="1"/>
          </p:cNvSpPr>
          <p:nvPr>
            <p:ph sz="quarter" idx="1"/>
          </p:nvPr>
        </p:nvSpPr>
        <p:spPr/>
        <p:txBody>
          <a:bodyPr>
            <a:normAutofit fontScale="55000" lnSpcReduction="20000"/>
          </a:bodyPr>
          <a:lstStyle/>
          <a:p>
            <a:r>
              <a:rPr lang="es-ES" dirty="0"/>
              <a:t>Ningún cerebro humano es mejor que otro al nacer, en cualquier rincón del mundo. El cerebro es, sin duda, la principal fuente de riqueza, la única energía realmente sostenible, renovable e inagotable. España se ha permitido el lujo de tirar cerebros a la basura durante siglos, lo que equivale a un crimen histórico contra la inteligencia, el mismo delito que se comete hoy cuando se recorta el presupuesto de educación</a:t>
            </a:r>
            <a:r>
              <a:rPr lang="es-ES" sz="3600" dirty="0">
                <a:solidFill>
                  <a:schemeClr val="accent2">
                    <a:lumMod val="75000"/>
                  </a:schemeClr>
                </a:solidFill>
              </a:rPr>
              <a:t>. Recuerdo a algunos compañeros de escuela en el pueblo, cuyo talento fue desperdiciado por la pobreza y la incuria de la posguerra</a:t>
            </a:r>
            <a:r>
              <a:rPr lang="es-ES" dirty="0"/>
              <a:t>. Eran inteligentes, despiertos, ávidos por aprender. Pudieron haber sido ingenieros, médicos, científicos. A varias generaciones de niños como aquellos con los que yo jugaba en el recreo, la España negra solo les dejó las manos para trabajar. En pleno franquismo tres millones tuvieron que irse de peones a Europa. Sucedió lo mismo cuando en plena fiebre del ladrillo España se vio inundada por oleadas de inmigrantes. Nuestro territorio se hallaba situado en el lugar geográfico ideal: a solo 11 kilómetros de África, con la ventaja del mismo idioma para los latinoamericanos y un sol de invierno radiante contra el frío de los países del Este y encima en este caso tampoco se requería ninguna preparación, ninguna ciencia, solo las manos para subir al andamio, servir copas, recoger fruta y limpiar retretes. El desprecio de nuestro país por la inteligencia ha producido varias diásporas. En el siglo XV los cristianos expulsaron a los judíos; la Inquisición llevó a la hoguera o metió en las mazmorras a quienes se atrevían a investigar. Los sucesivos espadones del siglo XIX llenaron Francia e Inglaterra de liberales españoles que huyeron para salvar el pellejo, entre ellos Goya y Blanco White, pero eso no fue nada si se compara con el medio millón de republicanos que fueron brutalmente condenados al exilio al final de la Guerra Civil junto con nuestros mejores intelectuales, escritores y científicos. Ahora llega la última diáspora. La desidia y el desprecio por la inteligencia están produciendo una fuga de cerebros. Jóvenes científicos, biólogos, ingenieros, tenazmente preparados aquí, cuya energía intelectual es la única fuerza genuina para salir de la crisis, se van fuera a dar sus frutos. La maldición de siempre.</a:t>
            </a:r>
          </a:p>
          <a:p>
            <a:endParaRPr lang="es-E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Conocimiento histórico-enciclopédico (datos </a:t>
            </a:r>
            <a:r>
              <a:rPr lang="es-ES" dirty="0" err="1" smtClean="0"/>
              <a:t>geopoliticodemográficos</a:t>
            </a:r>
            <a:r>
              <a:rPr lang="es-ES" dirty="0" smtClean="0"/>
              <a:t>)</a:t>
            </a:r>
            <a:endParaRPr lang="es-ES" dirty="0"/>
          </a:p>
        </p:txBody>
      </p:sp>
      <p:sp>
        <p:nvSpPr>
          <p:cNvPr id="3" name="2 Marcador de contenido"/>
          <p:cNvSpPr>
            <a:spLocks noGrp="1"/>
          </p:cNvSpPr>
          <p:nvPr>
            <p:ph sz="quarter" idx="1"/>
          </p:nvPr>
        </p:nvSpPr>
        <p:spPr/>
        <p:txBody>
          <a:bodyPr>
            <a:normAutofit fontScale="47500" lnSpcReduction="20000"/>
          </a:bodyPr>
          <a:lstStyle/>
          <a:p>
            <a:r>
              <a:rPr lang="es-ES" dirty="0" smtClean="0"/>
              <a:t>Ningún cerebro humano es mejor que otro al nacer, en cualquier rincón del mundo. El cerebro es, sin duda, la principal fuente de riqueza, la única energía realmente sostenible, renovable e inagotable. España se ha permitido el lujo de tirar cerebros a la basura durante siglos, lo que equivale a un crimen histórico contra la inteligencia, el mismo delito que se comete hoy cuando se recorta el presupuesto de educación. Recuerdo a algunos compañeros de escuela en el pueblo, cuyo talento fue desperdiciado por la pobreza y la incuria de la posguerra. Eran inteligentes, despiertos, ávidos por aprender. Pudieron haber sido ingenieros, médicos, científicos. A varias generaciones de niños como aquellos con los que yo jugaba en el recreo, la España negra solo les dejó las manos para trabajar</a:t>
            </a:r>
            <a:r>
              <a:rPr lang="es-ES" sz="3600" dirty="0" smtClean="0">
                <a:solidFill>
                  <a:schemeClr val="accent2">
                    <a:lumMod val="75000"/>
                  </a:schemeClr>
                </a:solidFill>
              </a:rPr>
              <a:t>. En pleno franquismo tres millones tuvieron que irse de peones a Europa.</a:t>
            </a:r>
            <a:r>
              <a:rPr lang="es-ES" dirty="0" smtClean="0"/>
              <a:t> </a:t>
            </a:r>
            <a:r>
              <a:rPr lang="es-ES" sz="3600" dirty="0" smtClean="0">
                <a:solidFill>
                  <a:schemeClr val="accent3">
                    <a:lumMod val="60000"/>
                    <a:lumOff val="40000"/>
                  </a:schemeClr>
                </a:solidFill>
              </a:rPr>
              <a:t>Sucedió lo mismo cuando en plena fiebre del ladrillo España se vio inundada por oleadas de inmigrantes</a:t>
            </a:r>
            <a:r>
              <a:rPr lang="es-ES" dirty="0" smtClean="0"/>
              <a:t>. Nuestro territorio se hallaba situado en el lugar geográfico ideal: a solo 11 kilómetros de África, con la ventaja del mismo idioma para los latinoamericanos y un sol de invierno radiante contra el frío de los países del Este y encima en este caso tampoco se requería ninguna preparación, ninguna ciencia, solo las manos para subir al andamio, servir copas, recoger fruta y limpiar retretes. El desprecio de nuestro país por la inteligencia ha producido varias diásporas</a:t>
            </a:r>
            <a:r>
              <a:rPr lang="es-ES" sz="4200" dirty="0" smtClean="0">
                <a:solidFill>
                  <a:srgbClr val="00B050"/>
                </a:solidFill>
              </a:rPr>
              <a:t>. En el siglo XV los cristianos expulsaron a los judíos; la Inquisición llevó a la hoguera o metió en las mazmorras a quienes se atrevían a investigar</a:t>
            </a:r>
            <a:r>
              <a:rPr lang="es-ES" sz="7600" dirty="0" smtClean="0">
                <a:solidFill>
                  <a:srgbClr val="FF0000"/>
                </a:solidFill>
              </a:rPr>
              <a:t>.</a:t>
            </a:r>
            <a:r>
              <a:rPr lang="es-ES" sz="3800" dirty="0" smtClean="0">
                <a:solidFill>
                  <a:srgbClr val="FF0000"/>
                </a:solidFill>
              </a:rPr>
              <a:t> Los sucesivos espadones del siglo XIX llenaron Francia e Inglaterra de liberales españoles que huyeron para salvar el pellejo, entre ellos Goya y Blanco White</a:t>
            </a:r>
            <a:r>
              <a:rPr lang="es-ES" dirty="0" smtClean="0"/>
              <a:t>, pero eso no fue nada si se compara con el </a:t>
            </a:r>
            <a:r>
              <a:rPr lang="es-ES" sz="3800" dirty="0" smtClean="0">
                <a:solidFill>
                  <a:srgbClr val="7030A0"/>
                </a:solidFill>
              </a:rPr>
              <a:t>medio millón de republicanos que fueron brutalmente condenados al exilio al final de la Guerra Civil junto con nuestros mejores intelectuales, escritores y científicos</a:t>
            </a:r>
            <a:r>
              <a:rPr lang="es-ES" dirty="0" smtClean="0"/>
              <a:t>. Ahora llega la última diáspora. La desidia y el desprecio por la inteligencia están produciendo una fuga de cerebros. Jóvenes científicos, biólogos, ingenieros, tenazmente preparados aquí, cuya energía intelectual es la única fuerza genuina para salir de la crisis, se van fuera a dar sus frutos. La maldición de siempre.</a:t>
            </a:r>
          </a:p>
          <a:p>
            <a:endParaRPr lang="es-E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Esquema organizativo</a:t>
            </a:r>
            <a:endParaRPr lang="es-ES" dirty="0"/>
          </a:p>
        </p:txBody>
      </p:sp>
      <p:sp>
        <p:nvSpPr>
          <p:cNvPr id="3" name="2 Marcador de contenido"/>
          <p:cNvSpPr>
            <a:spLocks noGrp="1"/>
          </p:cNvSpPr>
          <p:nvPr>
            <p:ph sz="quarter" idx="1"/>
          </p:nvPr>
        </p:nvSpPr>
        <p:spPr/>
        <p:txBody>
          <a:bodyPr/>
          <a:lstStyle/>
          <a:p>
            <a:endParaRPr lang="es-E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introducción</a:t>
            </a:r>
            <a:endParaRPr lang="es-ES" dirty="0"/>
          </a:p>
        </p:txBody>
      </p:sp>
      <p:sp>
        <p:nvSpPr>
          <p:cNvPr id="3" name="2 Marcador de contenido"/>
          <p:cNvSpPr>
            <a:spLocks noGrp="1"/>
          </p:cNvSpPr>
          <p:nvPr>
            <p:ph sz="quarter" idx="1"/>
          </p:nvPr>
        </p:nvSpPr>
        <p:spPr/>
        <p:txBody>
          <a:bodyPr>
            <a:normAutofit fontScale="77500" lnSpcReduction="20000"/>
          </a:bodyPr>
          <a:lstStyle/>
          <a:p>
            <a:r>
              <a:rPr lang="es-ES" dirty="0" smtClean="0"/>
              <a:t>En la </a:t>
            </a:r>
            <a:r>
              <a:rPr lang="es-ES" dirty="0" smtClean="0">
                <a:solidFill>
                  <a:srgbClr val="FF0000"/>
                </a:solidFill>
              </a:rPr>
              <a:t>introducción</a:t>
            </a:r>
            <a:r>
              <a:rPr lang="es-ES" dirty="0" smtClean="0"/>
              <a:t>, que va desde “Ningún cerebro” (línea 1) hasta “presupuesto de educación” (línea x) el autor comenta que España se ha caracterizado tradicionalmente por despreciar la inteligencia de sus ciudadanos más preparados sin potenciarla y sin sacarle partido (</a:t>
            </a:r>
            <a:r>
              <a:rPr lang="es-ES" dirty="0" smtClean="0">
                <a:solidFill>
                  <a:srgbClr val="FF0000"/>
                </a:solidFill>
              </a:rPr>
              <a:t>idea principal </a:t>
            </a:r>
            <a:r>
              <a:rPr lang="es-ES" dirty="0" smtClean="0"/>
              <a:t>en las líneas x-x) y hoy en día vuelve a hacer lo mismo al recortar los presupuestos de educación (</a:t>
            </a:r>
            <a:r>
              <a:rPr lang="es-ES" dirty="0" smtClean="0">
                <a:solidFill>
                  <a:srgbClr val="FF0000"/>
                </a:solidFill>
              </a:rPr>
              <a:t>idea principa</a:t>
            </a:r>
            <a:r>
              <a:rPr lang="es-ES" dirty="0" smtClean="0"/>
              <a:t>l, en las líneas y-y). </a:t>
            </a:r>
          </a:p>
          <a:p>
            <a:r>
              <a:rPr lang="es-ES" dirty="0" smtClean="0"/>
              <a:t>Cree el autor que la inteligencia es la única fuente de energía sostenible, inagotable y renovable (</a:t>
            </a:r>
            <a:r>
              <a:rPr lang="es-ES" dirty="0" smtClean="0">
                <a:solidFill>
                  <a:srgbClr val="FF0000"/>
                </a:solidFill>
              </a:rPr>
              <a:t>idea secundaria </a:t>
            </a:r>
            <a:r>
              <a:rPr lang="es-ES" dirty="0" smtClean="0"/>
              <a:t>en las líneas z-z), lo que le sirve de base para su </a:t>
            </a:r>
            <a:r>
              <a:rPr lang="es-ES" dirty="0" smtClean="0">
                <a:solidFill>
                  <a:srgbClr val="FF0000"/>
                </a:solidFill>
              </a:rPr>
              <a:t>tesis</a:t>
            </a:r>
            <a:r>
              <a:rPr lang="es-ES" dirty="0" smtClean="0"/>
              <a:t> (al fomentar los recortes en educación volvemos a cometer el mismo error de siempre: el desprecio por la inteligencia que obliga a nuestras mentes más preparadas a buscar refugio en otros países). Esta tesis viene a coincidir con la idea principal de este apartado, así como con las de los otros dos, resultando así una </a:t>
            </a:r>
            <a:r>
              <a:rPr lang="es-ES" dirty="0" smtClean="0">
                <a:solidFill>
                  <a:srgbClr val="FF0000"/>
                </a:solidFill>
              </a:rPr>
              <a:t>estructura paralela</a:t>
            </a:r>
            <a:r>
              <a:rPr lang="es-ES" dirty="0" smtClean="0"/>
              <a:t>, pues aparece la tesis y sui justificación en cada apartado, como veremos también en el desarrollo y en la conclusión. Asimismo, resulta una </a:t>
            </a:r>
            <a:r>
              <a:rPr lang="es-ES" dirty="0" smtClean="0">
                <a:solidFill>
                  <a:srgbClr val="FF0000"/>
                </a:solidFill>
              </a:rPr>
              <a:t>tesis implícita </a:t>
            </a:r>
            <a:r>
              <a:rPr lang="es-ES" dirty="0" smtClean="0"/>
              <a:t>por cuanto la deducimos a partir de las ideas del autor, no viene de forma literal en el texto.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548680"/>
            <a:ext cx="8229600" cy="5577483"/>
          </a:xfrm>
        </p:spPr>
        <p:txBody>
          <a:bodyPr>
            <a:normAutofit fontScale="25000" lnSpcReduction="20000"/>
          </a:bodyPr>
          <a:lstStyle/>
          <a:p>
            <a:r>
              <a:rPr lang="es-ES" sz="6400" dirty="0"/>
              <a:t>Ningún cerebro humano es mejor que otro al nacer, en cualquier rincón del mundo. El cerebro es, sin duda, la principal fuente de riqueza, la única energía realmente sostenible, renovable e inagotable. España se ha permitido el lujo de tirar cerebros a la basura durante siglos, lo que equivale a un crimen histórico contra la inteligencia, el mismo delito que se comete hoy cuando se recorta el presupuesto de educación. Recuerdo a algunos compañeros de escuela en el pueblo, cuyo talento fue desperdiciado por la pobreza y la incuria de la posguerra. Eran inteligentes, despiertos, ávidos por aprender. Pudieron haber sido ingenieros, médicos, científicos. A varias generaciones de niños como aquellos con los que yo jugaba en el recreo, la España negra solo les dejó las manos para trabajar. En pleno franquismo tres millones tuvieron que irse de peones a Europa. Sucedió lo mismo cuando en plena fiebre del ladrillo España se vio inundada por oleadas de inmigrantes. Nuestro territorio se hallaba situado en el lugar geográfico ideal: a solo 11 kilómetros de África, con la ventaja del mismo idioma para los latinoamericanos y un sol de invierno radiante contra el frío de los países del Este y encima en este caso tampoco se requería ninguna preparación, ninguna ciencia, solo las manos para subir al andamio, servir copas, recoger fruta y limpiar retretes. El desprecio de nuestro país por la inteligencia ha producido varias diásporas. En el siglo XV los cristianos expulsaron a los judíos; la Inquisición llevó a la hoguera o metió en las mazmorras a quienes se atrevían a investigar. Los sucesivos espadones del siglo XIX llenaron Francia e Inglaterra de liberales españoles que huyeron para salvar el pellejo, entre ellos Goya y Blanco White, pero eso no fue nada si se compara con el medio millón de republicanos que fueron brutalmente condenados al exilio al final de la Guerra Civil junto con nuestros mejores intelectuales, escritores y científicos. Ahora llega la última diáspora. La desidia y el desprecio por la inteligencia están produciendo una fuga de cerebros. Jóvenes científicos, biólogos, ingenieros, tenazmente preparados aquí, cuya energía intelectual es la única fuerza genuina para salir de la crisis, se van fuera a dar sus frutos. La maldición de siempre.</a:t>
            </a:r>
          </a:p>
          <a:p>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Desarrollo (1)</a:t>
            </a:r>
            <a:endParaRPr lang="es-ES" dirty="0"/>
          </a:p>
        </p:txBody>
      </p:sp>
      <p:sp>
        <p:nvSpPr>
          <p:cNvPr id="3" name="2 Marcador de contenido"/>
          <p:cNvSpPr>
            <a:spLocks noGrp="1"/>
          </p:cNvSpPr>
          <p:nvPr>
            <p:ph sz="quarter" idx="1"/>
          </p:nvPr>
        </p:nvSpPr>
        <p:spPr/>
        <p:txBody>
          <a:bodyPr>
            <a:normAutofit fontScale="92500"/>
          </a:bodyPr>
          <a:lstStyle/>
          <a:p>
            <a:r>
              <a:rPr lang="es-ES" dirty="0" smtClean="0"/>
              <a:t>El desarrollo o cuerpo argumentativo de este texto va desde “Recuerdo a algunos compañeros” (línea x) hasta “escritores y científicos. “ (línea y). Aquí aparece de nuevo la </a:t>
            </a:r>
            <a:r>
              <a:rPr lang="es-ES" dirty="0" smtClean="0">
                <a:solidFill>
                  <a:srgbClr val="FF0000"/>
                </a:solidFill>
              </a:rPr>
              <a:t>tesis implícita </a:t>
            </a:r>
            <a:r>
              <a:rPr lang="es-ES" dirty="0" smtClean="0"/>
              <a:t>desarrollada en la </a:t>
            </a:r>
            <a:r>
              <a:rPr lang="es-ES" dirty="0" smtClean="0">
                <a:solidFill>
                  <a:srgbClr val="FF0000"/>
                </a:solidFill>
              </a:rPr>
              <a:t>idea principal </a:t>
            </a:r>
            <a:r>
              <a:rPr lang="es-ES" dirty="0" smtClean="0"/>
              <a:t>“El desprecio de nuestro país por la inteligencia ha producido varias diásporas” (línea x).</a:t>
            </a:r>
          </a:p>
          <a:p>
            <a:r>
              <a:rPr lang="es-ES" dirty="0" smtClean="0"/>
              <a:t>Este apartado presenta diferentes </a:t>
            </a:r>
            <a:r>
              <a:rPr lang="es-ES" dirty="0" smtClean="0">
                <a:solidFill>
                  <a:srgbClr val="FF0000"/>
                </a:solidFill>
              </a:rPr>
              <a:t>ideas secundarias</a:t>
            </a:r>
            <a:r>
              <a:rPr lang="es-ES" dirty="0" smtClean="0"/>
              <a:t>, algunas a modo de argumentos de distinta índole. Destacamos de modo especial la </a:t>
            </a:r>
            <a:r>
              <a:rPr lang="es-ES" dirty="0" smtClean="0">
                <a:solidFill>
                  <a:srgbClr val="FF0000"/>
                </a:solidFill>
              </a:rPr>
              <a:t>idea secundaria </a:t>
            </a:r>
            <a:r>
              <a:rPr lang="es-ES" dirty="0" smtClean="0"/>
              <a:t>de que durante el franquismo la necesidad económica impedía a muchos niños desarrollar sus capacidades intelectuales por tener que ponerse a trabajar a muy temprana edad (líneas x-x).</a:t>
            </a: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Desarrollo (2)</a:t>
            </a:r>
            <a:endParaRPr lang="es-ES" dirty="0"/>
          </a:p>
        </p:txBody>
      </p:sp>
      <p:sp>
        <p:nvSpPr>
          <p:cNvPr id="3" name="2 Marcador de contenido"/>
          <p:cNvSpPr>
            <a:spLocks noGrp="1"/>
          </p:cNvSpPr>
          <p:nvPr>
            <p:ph sz="quarter" idx="1"/>
          </p:nvPr>
        </p:nvSpPr>
        <p:spPr>
          <a:xfrm>
            <a:off x="457200" y="1600200"/>
            <a:ext cx="7787208" cy="4873752"/>
          </a:xfrm>
        </p:spPr>
        <p:txBody>
          <a:bodyPr>
            <a:normAutofit fontScale="70000" lnSpcReduction="20000"/>
          </a:bodyPr>
          <a:lstStyle/>
          <a:p>
            <a:r>
              <a:rPr lang="es-ES" dirty="0" smtClean="0"/>
              <a:t>En cuanto a los </a:t>
            </a:r>
            <a:r>
              <a:rPr lang="es-ES" dirty="0" smtClean="0">
                <a:solidFill>
                  <a:srgbClr val="FF0000"/>
                </a:solidFill>
              </a:rPr>
              <a:t>argumentos</a:t>
            </a:r>
            <a:r>
              <a:rPr lang="es-ES" dirty="0" smtClean="0"/>
              <a:t>, hay que indicar que ninguno aporta datos concluyentes, contrastados, sino que se apoya en el conocimiento general del lector medio para conducirlo hacia sus conclusiones y la defensa de su tesis. Así pues, todos son </a:t>
            </a:r>
            <a:r>
              <a:rPr lang="es-ES" dirty="0" smtClean="0">
                <a:solidFill>
                  <a:srgbClr val="FF0000"/>
                </a:solidFill>
              </a:rPr>
              <a:t>argumentos de conocimiento enciclopédico</a:t>
            </a:r>
            <a:r>
              <a:rPr lang="es-ES" dirty="0" smtClean="0"/>
              <a:t>, de carácter histórico, con algunos datos poco precisos. Podemos destacar:</a:t>
            </a:r>
          </a:p>
          <a:p>
            <a:r>
              <a:rPr lang="es-ES" dirty="0" smtClean="0">
                <a:solidFill>
                  <a:schemeClr val="accent2">
                    <a:lumMod val="75000"/>
                  </a:schemeClr>
                </a:solidFill>
              </a:rPr>
              <a:t>En pleno franquismo tres millones tuvieron que irse de peones a Europa.</a:t>
            </a:r>
            <a:r>
              <a:rPr lang="es-ES" dirty="0" smtClean="0"/>
              <a:t>  (También argumento de datos, aunque muy impreciso.) (línea x). </a:t>
            </a:r>
          </a:p>
          <a:p>
            <a:r>
              <a:rPr lang="es-ES" dirty="0" smtClean="0">
                <a:solidFill>
                  <a:schemeClr val="accent3">
                    <a:lumMod val="60000"/>
                    <a:lumOff val="40000"/>
                  </a:schemeClr>
                </a:solidFill>
              </a:rPr>
              <a:t>Sucedió lo mismo cuando en plena fiebre del ladrillo España se vio inundada por oleadas de inmigrantes</a:t>
            </a:r>
            <a:r>
              <a:rPr lang="es-ES" dirty="0" smtClean="0"/>
              <a:t>. (línea x). </a:t>
            </a:r>
          </a:p>
          <a:p>
            <a:r>
              <a:rPr lang="es-ES" dirty="0" smtClean="0">
                <a:solidFill>
                  <a:srgbClr val="00B050"/>
                </a:solidFill>
              </a:rPr>
              <a:t>En el siglo XV los cristianos expulsaron a los judíos</a:t>
            </a:r>
            <a:r>
              <a:rPr lang="es-ES" dirty="0" smtClean="0"/>
              <a:t> (línea x). </a:t>
            </a:r>
            <a:endParaRPr lang="es-ES" dirty="0" smtClean="0">
              <a:solidFill>
                <a:srgbClr val="00B050"/>
              </a:solidFill>
            </a:endParaRPr>
          </a:p>
          <a:p>
            <a:r>
              <a:rPr lang="es-ES" dirty="0" smtClean="0">
                <a:solidFill>
                  <a:srgbClr val="00B050"/>
                </a:solidFill>
              </a:rPr>
              <a:t>la Inquisición llevó a la hoguera o metió en las mazmorras a quienes se atrevían a investigar</a:t>
            </a:r>
            <a:r>
              <a:rPr lang="es-ES" dirty="0" smtClean="0"/>
              <a:t> (línea x). </a:t>
            </a:r>
            <a:endParaRPr lang="es-ES" dirty="0" smtClean="0">
              <a:solidFill>
                <a:srgbClr val="00B050"/>
              </a:solidFill>
            </a:endParaRPr>
          </a:p>
          <a:p>
            <a:r>
              <a:rPr lang="es-ES" dirty="0" smtClean="0">
                <a:solidFill>
                  <a:srgbClr val="FF0000"/>
                </a:solidFill>
              </a:rPr>
              <a:t>Los sucesivos espadones del siglo XIX llenaron Francia e Inglaterra de liberales españoles que huyeron para salvar el pellejo, entre ellos Goya y Blanco White</a:t>
            </a:r>
            <a:r>
              <a:rPr lang="es-ES" dirty="0" smtClean="0"/>
              <a:t> (línea x). </a:t>
            </a:r>
            <a:endParaRPr lang="es-ES" dirty="0" smtClean="0">
              <a:solidFill>
                <a:srgbClr val="FF0000"/>
              </a:solidFill>
            </a:endParaRPr>
          </a:p>
          <a:p>
            <a:r>
              <a:rPr lang="es-ES" dirty="0" smtClean="0">
                <a:solidFill>
                  <a:srgbClr val="7030A0"/>
                </a:solidFill>
              </a:rPr>
              <a:t>medio millón de republicanos que fueron brutalmente condenados al exilio al final de la Guerra Civil junto con nuestros mejores intelectuales, escritores y científicos</a:t>
            </a:r>
            <a:r>
              <a:rPr lang="es-ES" dirty="0" smtClean="0"/>
              <a:t> (También argumento de datos, aunque muy impreciso.) (línea x). </a:t>
            </a:r>
            <a:endParaRPr lang="es-ES" dirty="0" smtClean="0">
              <a:solidFill>
                <a:srgbClr val="00B050"/>
              </a:solidFill>
            </a:endParaRPr>
          </a:p>
          <a:p>
            <a:endParaRPr lang="es-E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CONCLUSIÓN</a:t>
            </a:r>
            <a:endParaRPr lang="es-ES" dirty="0"/>
          </a:p>
        </p:txBody>
      </p:sp>
      <p:sp>
        <p:nvSpPr>
          <p:cNvPr id="3" name="2 Marcador de contenido"/>
          <p:cNvSpPr>
            <a:spLocks noGrp="1"/>
          </p:cNvSpPr>
          <p:nvPr>
            <p:ph sz="quarter" idx="1"/>
          </p:nvPr>
        </p:nvSpPr>
        <p:spPr/>
        <p:txBody>
          <a:bodyPr>
            <a:normAutofit fontScale="92500" lnSpcReduction="20000"/>
          </a:bodyPr>
          <a:lstStyle/>
          <a:p>
            <a:r>
              <a:rPr lang="es-ES" dirty="0" smtClean="0"/>
              <a:t>En la conclusión el autor plantea que ahora se está produciendo una nueva diáspora </a:t>
            </a:r>
            <a:r>
              <a:rPr lang="es-ES" dirty="0" smtClean="0">
                <a:solidFill>
                  <a:srgbClr val="FF0000"/>
                </a:solidFill>
              </a:rPr>
              <a:t>(idea secundaria/principal</a:t>
            </a:r>
            <a:r>
              <a:rPr lang="es-ES" dirty="0" smtClean="0"/>
              <a:t> en la línea x) debido a esa actitud sistemática de nuestro país con respecto a las mentes más desarrolladas que las obliga a refugiarse en otros países para poder desarrollar su potencial intelectual (</a:t>
            </a:r>
            <a:r>
              <a:rPr lang="es-ES" dirty="0" smtClean="0">
                <a:solidFill>
                  <a:srgbClr val="FF0000"/>
                </a:solidFill>
              </a:rPr>
              <a:t>idea principal</a:t>
            </a:r>
            <a:r>
              <a:rPr lang="es-ES" dirty="0" smtClean="0"/>
              <a:t>, en la línea x) lo que potencia esa paradoja que se da en España sistemáticamente y que denuncia Manuel </a:t>
            </a:r>
            <a:r>
              <a:rPr lang="es-ES" dirty="0" err="1" smtClean="0"/>
              <a:t>Vicent</a:t>
            </a:r>
            <a:r>
              <a:rPr lang="es-ES" dirty="0" smtClean="0"/>
              <a:t> de que no se invierte en inteligencia porque no hay dinero y no hay dinero porque no se genera por sus cerebros más destacados. Esto coincide con la tesis que hemos planteado al inicio. El autor finiquita esta conclusión aludiendo al hecho inevitable que platea nuestro sistema en este sentido, “. La maldición de siempre”.</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COHESIÓN GRAMATICAL</a:t>
            </a:r>
            <a:br>
              <a:rPr lang="es-ES" dirty="0" smtClean="0"/>
            </a:br>
            <a:r>
              <a:rPr lang="es-ES" dirty="0" err="1" smtClean="0"/>
              <a:t>deíxis</a:t>
            </a:r>
            <a:r>
              <a:rPr lang="es-ES" dirty="0" smtClean="0"/>
              <a:t>, anáforas, </a:t>
            </a:r>
            <a:r>
              <a:rPr lang="es-ES" dirty="0" err="1" smtClean="0"/>
              <a:t>catáforas</a:t>
            </a:r>
            <a:r>
              <a:rPr lang="es-ES" dirty="0" smtClean="0"/>
              <a:t>, elipsis</a:t>
            </a:r>
            <a:endParaRPr lang="es-ES" dirty="0"/>
          </a:p>
        </p:txBody>
      </p:sp>
      <p:sp>
        <p:nvSpPr>
          <p:cNvPr id="3" name="2 Marcador de contenido"/>
          <p:cNvSpPr>
            <a:spLocks noGrp="1"/>
          </p:cNvSpPr>
          <p:nvPr>
            <p:ph sz="quarter" idx="1"/>
          </p:nvPr>
        </p:nvSpPr>
        <p:spPr/>
        <p:txBody>
          <a:bodyPr/>
          <a:lstStyle/>
          <a:p>
            <a:endParaRPr lang="es-E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Cohesión léxica</a:t>
            </a:r>
            <a:endParaRPr lang="es-ES" dirty="0"/>
          </a:p>
        </p:txBody>
      </p:sp>
      <p:sp>
        <p:nvSpPr>
          <p:cNvPr id="3" name="2 Marcador de contenido"/>
          <p:cNvSpPr>
            <a:spLocks noGrp="1"/>
          </p:cNvSpPr>
          <p:nvPr>
            <p:ph sz="quarter" idx="1"/>
          </p:nvPr>
        </p:nvSpPr>
        <p:spPr/>
        <p:txBody>
          <a:bodyPr/>
          <a:lstStyle/>
          <a:p>
            <a:endParaRPr lang="es-ES"/>
          </a:p>
        </p:txBody>
      </p:sp>
    </p:spTree>
    <p:extLst>
      <p:ext uri="{BB962C8B-B14F-4D97-AF65-F5344CB8AC3E}">
        <p14:creationId xmlns:p14="http://schemas.microsoft.com/office/powerpoint/2010/main" xmlns="" val="946610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8219256" cy="6069288"/>
          </a:xfrm>
        </p:spPr>
        <p:txBody>
          <a:bodyPr>
            <a:noAutofit/>
          </a:bodyPr>
          <a:lstStyle/>
          <a:p>
            <a:r>
              <a:rPr lang="es-ES" sz="1500" dirty="0"/>
              <a:t>Ningún </a:t>
            </a:r>
            <a:r>
              <a:rPr lang="es-ES" sz="1500" dirty="0">
                <a:solidFill>
                  <a:srgbClr val="FF0000"/>
                </a:solidFill>
              </a:rPr>
              <a:t>cerebro</a:t>
            </a:r>
            <a:r>
              <a:rPr lang="es-ES" sz="1500" dirty="0"/>
              <a:t> humano es mejor que otro al nacer, en cualquier rincón del </a:t>
            </a:r>
            <a:r>
              <a:rPr lang="es-ES" sz="1500" dirty="0">
                <a:solidFill>
                  <a:schemeClr val="accent2">
                    <a:lumMod val="75000"/>
                  </a:schemeClr>
                </a:solidFill>
              </a:rPr>
              <a:t>mundo</a:t>
            </a:r>
            <a:r>
              <a:rPr lang="es-ES" sz="1500" dirty="0"/>
              <a:t>. El </a:t>
            </a:r>
            <a:r>
              <a:rPr lang="es-ES" sz="1500" dirty="0">
                <a:solidFill>
                  <a:srgbClr val="FF0000"/>
                </a:solidFill>
              </a:rPr>
              <a:t>cerebro</a:t>
            </a:r>
            <a:r>
              <a:rPr lang="es-ES" sz="1500" dirty="0"/>
              <a:t> es, sin duda, la principal fuente de riqueza, la única energía realmente sostenible, renovable e inagotable. </a:t>
            </a:r>
            <a:r>
              <a:rPr lang="es-ES" sz="1500" dirty="0">
                <a:solidFill>
                  <a:schemeClr val="accent2">
                    <a:lumMod val="75000"/>
                  </a:schemeClr>
                </a:solidFill>
              </a:rPr>
              <a:t>España</a:t>
            </a:r>
            <a:r>
              <a:rPr lang="es-ES" sz="1500" dirty="0"/>
              <a:t> se ha permitido el lujo de tirar </a:t>
            </a:r>
            <a:r>
              <a:rPr lang="es-ES" sz="1500" dirty="0">
                <a:solidFill>
                  <a:srgbClr val="FF0000"/>
                </a:solidFill>
              </a:rPr>
              <a:t>cerebros</a:t>
            </a:r>
            <a:r>
              <a:rPr lang="es-ES" sz="1500" dirty="0"/>
              <a:t> a la basura durante </a:t>
            </a:r>
            <a:r>
              <a:rPr lang="es-ES" sz="1500" dirty="0">
                <a:solidFill>
                  <a:srgbClr val="7030A0"/>
                </a:solidFill>
              </a:rPr>
              <a:t>siglos</a:t>
            </a:r>
            <a:r>
              <a:rPr lang="es-ES" sz="1500" dirty="0"/>
              <a:t>, lo que equivale a un crimen </a:t>
            </a:r>
            <a:r>
              <a:rPr lang="es-ES" sz="1500" dirty="0">
                <a:solidFill>
                  <a:srgbClr val="7030A0"/>
                </a:solidFill>
              </a:rPr>
              <a:t>histórico</a:t>
            </a:r>
            <a:r>
              <a:rPr lang="es-ES" sz="1500" dirty="0"/>
              <a:t> contra la </a:t>
            </a:r>
            <a:r>
              <a:rPr lang="es-ES" sz="1500" dirty="0">
                <a:solidFill>
                  <a:srgbClr val="FF0000"/>
                </a:solidFill>
              </a:rPr>
              <a:t>inteligencia</a:t>
            </a:r>
            <a:r>
              <a:rPr lang="es-ES" sz="1500" dirty="0"/>
              <a:t>, el mismo delito que se comete </a:t>
            </a:r>
            <a:r>
              <a:rPr lang="es-ES" sz="1500" dirty="0">
                <a:solidFill>
                  <a:srgbClr val="7030A0"/>
                </a:solidFill>
              </a:rPr>
              <a:t>hoy</a:t>
            </a:r>
            <a:r>
              <a:rPr lang="es-ES" sz="1500" dirty="0"/>
              <a:t> cuando se recorta el presupuesto de </a:t>
            </a:r>
            <a:r>
              <a:rPr lang="es-ES" sz="1500" dirty="0">
                <a:solidFill>
                  <a:srgbClr val="FF0000"/>
                </a:solidFill>
              </a:rPr>
              <a:t>educación</a:t>
            </a:r>
            <a:r>
              <a:rPr lang="es-ES" sz="1500" dirty="0"/>
              <a:t>. Recuerdo a algunos compañeros de </a:t>
            </a:r>
            <a:r>
              <a:rPr lang="es-ES" sz="1500" dirty="0">
                <a:solidFill>
                  <a:srgbClr val="FF0000"/>
                </a:solidFill>
              </a:rPr>
              <a:t>escuela</a:t>
            </a:r>
            <a:r>
              <a:rPr lang="es-ES" sz="1500" dirty="0"/>
              <a:t> en el pueblo, cuyo </a:t>
            </a:r>
            <a:r>
              <a:rPr lang="es-ES" sz="1500" dirty="0">
                <a:solidFill>
                  <a:srgbClr val="FF0000"/>
                </a:solidFill>
              </a:rPr>
              <a:t>talento</a:t>
            </a:r>
            <a:r>
              <a:rPr lang="es-ES" sz="1500" dirty="0"/>
              <a:t> fue desperdiciado por la pobreza y la incuria de la </a:t>
            </a:r>
            <a:r>
              <a:rPr lang="es-ES" sz="1500" dirty="0">
                <a:solidFill>
                  <a:schemeClr val="accent2">
                    <a:lumMod val="75000"/>
                  </a:schemeClr>
                </a:solidFill>
              </a:rPr>
              <a:t>posguerra</a:t>
            </a:r>
            <a:r>
              <a:rPr lang="es-ES" sz="1500" dirty="0"/>
              <a:t>. Eran </a:t>
            </a:r>
            <a:r>
              <a:rPr lang="es-ES" sz="1500" dirty="0">
                <a:solidFill>
                  <a:srgbClr val="FF0000"/>
                </a:solidFill>
              </a:rPr>
              <a:t>inteligentes</a:t>
            </a:r>
            <a:r>
              <a:rPr lang="es-ES" sz="1500" dirty="0"/>
              <a:t>, </a:t>
            </a:r>
            <a:r>
              <a:rPr lang="es-ES" sz="1500" dirty="0">
                <a:solidFill>
                  <a:srgbClr val="FF0000"/>
                </a:solidFill>
              </a:rPr>
              <a:t>despiertos</a:t>
            </a:r>
            <a:r>
              <a:rPr lang="es-ES" sz="1500" dirty="0"/>
              <a:t>, ávidos por </a:t>
            </a:r>
            <a:r>
              <a:rPr lang="es-ES" sz="1500" dirty="0">
                <a:solidFill>
                  <a:srgbClr val="FF0000"/>
                </a:solidFill>
              </a:rPr>
              <a:t>aprender</a:t>
            </a:r>
            <a:r>
              <a:rPr lang="es-ES" sz="1500" dirty="0"/>
              <a:t>. Pudieron haber sido </a:t>
            </a:r>
            <a:r>
              <a:rPr lang="es-ES" sz="1500" dirty="0">
                <a:solidFill>
                  <a:srgbClr val="FF0000"/>
                </a:solidFill>
              </a:rPr>
              <a:t>ingenieros</a:t>
            </a:r>
            <a:r>
              <a:rPr lang="es-ES" sz="1500" dirty="0"/>
              <a:t>, </a:t>
            </a:r>
            <a:r>
              <a:rPr lang="es-ES" sz="1500" dirty="0">
                <a:solidFill>
                  <a:srgbClr val="FF0000"/>
                </a:solidFill>
              </a:rPr>
              <a:t>médicos</a:t>
            </a:r>
            <a:r>
              <a:rPr lang="es-ES" sz="1500" dirty="0"/>
              <a:t>, </a:t>
            </a:r>
            <a:r>
              <a:rPr lang="es-ES" sz="1500" dirty="0">
                <a:solidFill>
                  <a:srgbClr val="FF0000"/>
                </a:solidFill>
              </a:rPr>
              <a:t>científicos</a:t>
            </a:r>
            <a:r>
              <a:rPr lang="es-ES" sz="1500" dirty="0"/>
              <a:t>. A varias </a:t>
            </a:r>
            <a:r>
              <a:rPr lang="es-ES" sz="1500" dirty="0">
                <a:solidFill>
                  <a:srgbClr val="00B050"/>
                </a:solidFill>
              </a:rPr>
              <a:t>generaciones</a:t>
            </a:r>
            <a:r>
              <a:rPr lang="es-ES" sz="1500" dirty="0"/>
              <a:t> de niños como aquellos con los que yo jugaba en el </a:t>
            </a:r>
            <a:r>
              <a:rPr lang="es-ES" sz="1500" dirty="0">
                <a:solidFill>
                  <a:srgbClr val="FF0000"/>
                </a:solidFill>
              </a:rPr>
              <a:t>recreo</a:t>
            </a:r>
            <a:r>
              <a:rPr lang="es-ES" sz="1500" dirty="0"/>
              <a:t>, la </a:t>
            </a:r>
            <a:r>
              <a:rPr lang="es-ES" sz="1500" dirty="0">
                <a:solidFill>
                  <a:schemeClr val="accent2">
                    <a:lumMod val="75000"/>
                  </a:schemeClr>
                </a:solidFill>
              </a:rPr>
              <a:t>España negra </a:t>
            </a:r>
            <a:r>
              <a:rPr lang="es-ES" sz="1500" dirty="0"/>
              <a:t>solo les dejó las manos para </a:t>
            </a:r>
            <a:r>
              <a:rPr lang="es-ES" sz="1500" dirty="0">
                <a:solidFill>
                  <a:srgbClr val="FF0000"/>
                </a:solidFill>
              </a:rPr>
              <a:t>trabajar</a:t>
            </a:r>
            <a:r>
              <a:rPr lang="es-ES" sz="1500" dirty="0"/>
              <a:t>. En pleno </a:t>
            </a:r>
            <a:r>
              <a:rPr lang="es-ES" sz="1500" dirty="0">
                <a:solidFill>
                  <a:schemeClr val="accent2">
                    <a:lumMod val="75000"/>
                  </a:schemeClr>
                </a:solidFill>
              </a:rPr>
              <a:t>franquismo</a:t>
            </a:r>
            <a:r>
              <a:rPr lang="es-ES" sz="1500" dirty="0"/>
              <a:t> tres millones tuvieron que irse de </a:t>
            </a:r>
            <a:r>
              <a:rPr lang="es-ES" sz="1500" dirty="0">
                <a:solidFill>
                  <a:srgbClr val="FF0000"/>
                </a:solidFill>
              </a:rPr>
              <a:t>peones</a:t>
            </a:r>
            <a:r>
              <a:rPr lang="es-ES" sz="1500" dirty="0"/>
              <a:t> a </a:t>
            </a:r>
            <a:r>
              <a:rPr lang="es-ES" sz="1500" dirty="0">
                <a:solidFill>
                  <a:schemeClr val="accent2">
                    <a:lumMod val="75000"/>
                  </a:schemeClr>
                </a:solidFill>
              </a:rPr>
              <a:t>Europa</a:t>
            </a:r>
            <a:r>
              <a:rPr lang="es-ES" sz="1500" dirty="0"/>
              <a:t>. Sucedió lo mismo cuando en plena </a:t>
            </a:r>
            <a:r>
              <a:rPr lang="es-ES" sz="1500" dirty="0">
                <a:solidFill>
                  <a:schemeClr val="accent2">
                    <a:lumMod val="75000"/>
                  </a:schemeClr>
                </a:solidFill>
              </a:rPr>
              <a:t>fiebre del ladrillo España</a:t>
            </a:r>
            <a:r>
              <a:rPr lang="es-ES" sz="1500" dirty="0"/>
              <a:t> se vio inundada por oleadas de </a:t>
            </a:r>
            <a:r>
              <a:rPr lang="es-ES" sz="1500" dirty="0">
                <a:solidFill>
                  <a:srgbClr val="00B050"/>
                </a:solidFill>
              </a:rPr>
              <a:t>inmigrantes</a:t>
            </a:r>
            <a:r>
              <a:rPr lang="es-ES" sz="1500" dirty="0"/>
              <a:t>. Nuestro territorio se hallaba situado en el lugar </a:t>
            </a:r>
            <a:r>
              <a:rPr lang="es-ES" sz="1500" dirty="0">
                <a:solidFill>
                  <a:srgbClr val="00B050"/>
                </a:solidFill>
              </a:rPr>
              <a:t>geográfico</a:t>
            </a:r>
            <a:r>
              <a:rPr lang="es-ES" sz="1500" dirty="0"/>
              <a:t> ideal: a solo 11 kilómetros de </a:t>
            </a:r>
            <a:r>
              <a:rPr lang="es-ES" sz="1500" dirty="0">
                <a:solidFill>
                  <a:schemeClr val="accent2">
                    <a:lumMod val="75000"/>
                  </a:schemeClr>
                </a:solidFill>
              </a:rPr>
              <a:t>África</a:t>
            </a:r>
            <a:r>
              <a:rPr lang="es-ES" sz="1500" dirty="0"/>
              <a:t>, con la ventaja del mismo </a:t>
            </a:r>
            <a:r>
              <a:rPr lang="es-ES" sz="1500" dirty="0">
                <a:solidFill>
                  <a:srgbClr val="00B050"/>
                </a:solidFill>
              </a:rPr>
              <a:t>idioma</a:t>
            </a:r>
            <a:r>
              <a:rPr lang="es-ES" sz="1500" dirty="0"/>
              <a:t> para los </a:t>
            </a:r>
            <a:r>
              <a:rPr lang="es-ES" sz="1500" dirty="0">
                <a:solidFill>
                  <a:schemeClr val="accent2">
                    <a:lumMod val="75000"/>
                  </a:schemeClr>
                </a:solidFill>
              </a:rPr>
              <a:t>latinoamericanos</a:t>
            </a:r>
            <a:r>
              <a:rPr lang="es-ES" sz="1500" dirty="0"/>
              <a:t> y un sol de invierno radiante contra el frío de los </a:t>
            </a:r>
            <a:r>
              <a:rPr lang="es-ES" sz="1500" dirty="0">
                <a:solidFill>
                  <a:schemeClr val="accent2">
                    <a:lumMod val="75000"/>
                  </a:schemeClr>
                </a:solidFill>
              </a:rPr>
              <a:t>países del Este </a:t>
            </a:r>
            <a:r>
              <a:rPr lang="es-ES" sz="1500" dirty="0"/>
              <a:t>y encima en este caso tampoco se requería ninguna </a:t>
            </a:r>
            <a:r>
              <a:rPr lang="es-ES" sz="1500" dirty="0">
                <a:solidFill>
                  <a:srgbClr val="FF0000"/>
                </a:solidFill>
              </a:rPr>
              <a:t>preparación</a:t>
            </a:r>
            <a:r>
              <a:rPr lang="es-ES" sz="1500" dirty="0"/>
              <a:t>, ninguna </a:t>
            </a:r>
            <a:r>
              <a:rPr lang="es-ES" sz="1500" dirty="0">
                <a:solidFill>
                  <a:srgbClr val="FF0000"/>
                </a:solidFill>
              </a:rPr>
              <a:t>ciencia</a:t>
            </a:r>
            <a:r>
              <a:rPr lang="es-ES" sz="1500" dirty="0"/>
              <a:t>, solo las manos para subir al </a:t>
            </a:r>
            <a:r>
              <a:rPr lang="es-ES" sz="1500" dirty="0">
                <a:solidFill>
                  <a:srgbClr val="FF0000"/>
                </a:solidFill>
              </a:rPr>
              <a:t>andamio</a:t>
            </a:r>
            <a:r>
              <a:rPr lang="es-ES" sz="1500" dirty="0"/>
              <a:t>, </a:t>
            </a:r>
            <a:r>
              <a:rPr lang="es-ES" sz="1500" dirty="0">
                <a:solidFill>
                  <a:srgbClr val="FF0000"/>
                </a:solidFill>
              </a:rPr>
              <a:t>servir copas</a:t>
            </a:r>
            <a:r>
              <a:rPr lang="es-ES" sz="1500" dirty="0"/>
              <a:t>, </a:t>
            </a:r>
            <a:r>
              <a:rPr lang="es-ES" sz="1500" dirty="0">
                <a:solidFill>
                  <a:srgbClr val="FF0000"/>
                </a:solidFill>
              </a:rPr>
              <a:t>recoger fruta </a:t>
            </a:r>
            <a:r>
              <a:rPr lang="es-ES" sz="1500" dirty="0"/>
              <a:t>y </a:t>
            </a:r>
            <a:r>
              <a:rPr lang="es-ES" sz="1500" dirty="0">
                <a:solidFill>
                  <a:srgbClr val="FF0000"/>
                </a:solidFill>
              </a:rPr>
              <a:t>limpiar retretes</a:t>
            </a:r>
            <a:r>
              <a:rPr lang="es-ES" sz="1500" dirty="0"/>
              <a:t>. El desprecio de nuestro </a:t>
            </a:r>
            <a:r>
              <a:rPr lang="es-ES" sz="1500" dirty="0">
                <a:solidFill>
                  <a:schemeClr val="accent2">
                    <a:lumMod val="75000"/>
                  </a:schemeClr>
                </a:solidFill>
              </a:rPr>
              <a:t>país</a:t>
            </a:r>
            <a:r>
              <a:rPr lang="es-ES" sz="1500" dirty="0"/>
              <a:t> por la </a:t>
            </a:r>
            <a:r>
              <a:rPr lang="es-ES" sz="1500" dirty="0">
                <a:solidFill>
                  <a:srgbClr val="FF0000"/>
                </a:solidFill>
              </a:rPr>
              <a:t>inteligencia</a:t>
            </a:r>
            <a:r>
              <a:rPr lang="es-ES" sz="1500" dirty="0"/>
              <a:t> ha producido varias diásporas. En el </a:t>
            </a:r>
            <a:r>
              <a:rPr lang="es-ES" sz="1500" dirty="0">
                <a:solidFill>
                  <a:srgbClr val="7030A0"/>
                </a:solidFill>
              </a:rPr>
              <a:t>siglo XV </a:t>
            </a:r>
            <a:r>
              <a:rPr lang="es-ES" sz="1500" dirty="0"/>
              <a:t>los </a:t>
            </a:r>
            <a:r>
              <a:rPr lang="es-ES" sz="1500" dirty="0">
                <a:solidFill>
                  <a:schemeClr val="accent2">
                    <a:lumMod val="75000"/>
                  </a:schemeClr>
                </a:solidFill>
              </a:rPr>
              <a:t>cristianos</a:t>
            </a:r>
            <a:r>
              <a:rPr lang="es-ES" sz="1500" dirty="0"/>
              <a:t> </a:t>
            </a:r>
            <a:r>
              <a:rPr lang="es-ES" sz="1500" dirty="0">
                <a:solidFill>
                  <a:srgbClr val="00B050"/>
                </a:solidFill>
              </a:rPr>
              <a:t>expulsaron</a:t>
            </a:r>
            <a:r>
              <a:rPr lang="es-ES" sz="1500" dirty="0"/>
              <a:t> a los </a:t>
            </a:r>
            <a:r>
              <a:rPr lang="es-ES" sz="1500" dirty="0">
                <a:solidFill>
                  <a:schemeClr val="accent2">
                    <a:lumMod val="75000"/>
                  </a:schemeClr>
                </a:solidFill>
              </a:rPr>
              <a:t>judíos</a:t>
            </a:r>
            <a:r>
              <a:rPr lang="es-ES" sz="1500" dirty="0"/>
              <a:t>; la </a:t>
            </a:r>
            <a:r>
              <a:rPr lang="es-ES" sz="1500" dirty="0">
                <a:solidFill>
                  <a:schemeClr val="accent2">
                    <a:lumMod val="75000"/>
                  </a:schemeClr>
                </a:solidFill>
              </a:rPr>
              <a:t>Inquisición</a:t>
            </a:r>
            <a:r>
              <a:rPr lang="es-ES" sz="1500" dirty="0"/>
              <a:t> llevó a la hoguera o </a:t>
            </a:r>
            <a:r>
              <a:rPr lang="es-ES" sz="1500" dirty="0">
                <a:solidFill>
                  <a:srgbClr val="00B050"/>
                </a:solidFill>
              </a:rPr>
              <a:t>metió</a:t>
            </a:r>
            <a:r>
              <a:rPr lang="es-ES" sz="1500" dirty="0"/>
              <a:t> en las mazmorras a quienes se atrevían a </a:t>
            </a:r>
            <a:r>
              <a:rPr lang="es-ES" sz="1500" dirty="0">
                <a:solidFill>
                  <a:srgbClr val="FF0000"/>
                </a:solidFill>
              </a:rPr>
              <a:t>investigar</a:t>
            </a:r>
            <a:r>
              <a:rPr lang="es-ES" sz="1500" dirty="0"/>
              <a:t>. Los sucesivos espadones del </a:t>
            </a:r>
            <a:r>
              <a:rPr lang="es-ES" sz="1500" dirty="0">
                <a:solidFill>
                  <a:srgbClr val="7030A0"/>
                </a:solidFill>
              </a:rPr>
              <a:t>siglo XIX </a:t>
            </a:r>
            <a:r>
              <a:rPr lang="es-ES" sz="1500" dirty="0"/>
              <a:t>llenaron </a:t>
            </a:r>
            <a:r>
              <a:rPr lang="es-ES" sz="1500" dirty="0">
                <a:solidFill>
                  <a:schemeClr val="accent2">
                    <a:lumMod val="75000"/>
                  </a:schemeClr>
                </a:solidFill>
              </a:rPr>
              <a:t>Francia</a:t>
            </a:r>
            <a:r>
              <a:rPr lang="es-ES" sz="1500" dirty="0"/>
              <a:t> e </a:t>
            </a:r>
            <a:r>
              <a:rPr lang="es-ES" sz="1500" dirty="0">
                <a:solidFill>
                  <a:schemeClr val="accent2">
                    <a:lumMod val="75000"/>
                  </a:schemeClr>
                </a:solidFill>
              </a:rPr>
              <a:t>Inglaterra</a:t>
            </a:r>
            <a:r>
              <a:rPr lang="es-ES" sz="1500" dirty="0"/>
              <a:t> de liberales </a:t>
            </a:r>
            <a:r>
              <a:rPr lang="es-ES" sz="1500" dirty="0">
                <a:solidFill>
                  <a:schemeClr val="accent2">
                    <a:lumMod val="75000"/>
                  </a:schemeClr>
                </a:solidFill>
              </a:rPr>
              <a:t>españoles</a:t>
            </a:r>
            <a:r>
              <a:rPr lang="es-ES" sz="1500" dirty="0"/>
              <a:t> que </a:t>
            </a:r>
            <a:r>
              <a:rPr lang="es-ES" sz="1500" dirty="0">
                <a:solidFill>
                  <a:srgbClr val="00B050"/>
                </a:solidFill>
              </a:rPr>
              <a:t>huyeron</a:t>
            </a:r>
            <a:r>
              <a:rPr lang="es-ES" sz="1500" dirty="0"/>
              <a:t> para salvar el pellejo, entre ellos </a:t>
            </a:r>
            <a:r>
              <a:rPr lang="es-ES" sz="1500" dirty="0">
                <a:solidFill>
                  <a:schemeClr val="accent2">
                    <a:lumMod val="75000"/>
                  </a:schemeClr>
                </a:solidFill>
              </a:rPr>
              <a:t>Goya</a:t>
            </a:r>
            <a:r>
              <a:rPr lang="es-ES" sz="1500" dirty="0"/>
              <a:t> y </a:t>
            </a:r>
            <a:r>
              <a:rPr lang="es-ES" sz="1500" dirty="0">
                <a:solidFill>
                  <a:schemeClr val="accent2">
                    <a:lumMod val="75000"/>
                  </a:schemeClr>
                </a:solidFill>
              </a:rPr>
              <a:t>Blanco White</a:t>
            </a:r>
            <a:r>
              <a:rPr lang="es-ES" sz="1500" dirty="0"/>
              <a:t>, pero eso no fue nada si se compara con el medio millón de </a:t>
            </a:r>
            <a:r>
              <a:rPr lang="es-ES" sz="1500" dirty="0">
                <a:solidFill>
                  <a:schemeClr val="accent2">
                    <a:lumMod val="75000"/>
                  </a:schemeClr>
                </a:solidFill>
              </a:rPr>
              <a:t>republicanos</a:t>
            </a:r>
            <a:r>
              <a:rPr lang="es-ES" sz="1500" dirty="0"/>
              <a:t> que fueron brutalmente condenados al </a:t>
            </a:r>
            <a:r>
              <a:rPr lang="es-ES" sz="1500" dirty="0">
                <a:solidFill>
                  <a:srgbClr val="00B050"/>
                </a:solidFill>
              </a:rPr>
              <a:t>exilio</a:t>
            </a:r>
            <a:r>
              <a:rPr lang="es-ES" sz="1500" dirty="0"/>
              <a:t> al final de la </a:t>
            </a:r>
            <a:r>
              <a:rPr lang="es-ES" sz="1500" dirty="0">
                <a:solidFill>
                  <a:schemeClr val="accent2">
                    <a:lumMod val="75000"/>
                  </a:schemeClr>
                </a:solidFill>
              </a:rPr>
              <a:t>Guerra Civil </a:t>
            </a:r>
            <a:r>
              <a:rPr lang="es-ES" sz="1500" dirty="0"/>
              <a:t>junto con nuestros mejores </a:t>
            </a:r>
            <a:r>
              <a:rPr lang="es-ES" sz="1500" dirty="0">
                <a:solidFill>
                  <a:srgbClr val="FF0000"/>
                </a:solidFill>
              </a:rPr>
              <a:t>intelectuales</a:t>
            </a:r>
            <a:r>
              <a:rPr lang="es-ES" sz="1500" dirty="0"/>
              <a:t>, </a:t>
            </a:r>
            <a:r>
              <a:rPr lang="es-ES" sz="1500" dirty="0">
                <a:solidFill>
                  <a:srgbClr val="FF0000"/>
                </a:solidFill>
              </a:rPr>
              <a:t>escritores</a:t>
            </a:r>
            <a:r>
              <a:rPr lang="es-ES" sz="1500" dirty="0"/>
              <a:t> y </a:t>
            </a:r>
            <a:r>
              <a:rPr lang="es-ES" sz="1500" dirty="0">
                <a:solidFill>
                  <a:srgbClr val="FF0000"/>
                </a:solidFill>
              </a:rPr>
              <a:t>científicos</a:t>
            </a:r>
            <a:r>
              <a:rPr lang="es-ES" sz="1500" dirty="0"/>
              <a:t>. </a:t>
            </a:r>
            <a:r>
              <a:rPr lang="es-ES" sz="1500" dirty="0">
                <a:solidFill>
                  <a:srgbClr val="7030A0"/>
                </a:solidFill>
              </a:rPr>
              <a:t>Ahora</a:t>
            </a:r>
            <a:r>
              <a:rPr lang="es-ES" sz="1500" dirty="0"/>
              <a:t> llega la </a:t>
            </a:r>
            <a:r>
              <a:rPr lang="es-ES" sz="1500" dirty="0">
                <a:solidFill>
                  <a:srgbClr val="7030A0"/>
                </a:solidFill>
              </a:rPr>
              <a:t>última</a:t>
            </a:r>
            <a:r>
              <a:rPr lang="es-ES" sz="1500" dirty="0"/>
              <a:t> </a:t>
            </a:r>
            <a:r>
              <a:rPr lang="es-ES" sz="1500" dirty="0">
                <a:solidFill>
                  <a:srgbClr val="00B050"/>
                </a:solidFill>
              </a:rPr>
              <a:t>diáspora</a:t>
            </a:r>
            <a:r>
              <a:rPr lang="es-ES" sz="1500" dirty="0"/>
              <a:t>. La desidia y el desprecio por la </a:t>
            </a:r>
            <a:r>
              <a:rPr lang="es-ES" sz="1500" dirty="0">
                <a:solidFill>
                  <a:srgbClr val="FF0000"/>
                </a:solidFill>
              </a:rPr>
              <a:t>inteligencia</a:t>
            </a:r>
            <a:r>
              <a:rPr lang="es-ES" sz="1500" dirty="0"/>
              <a:t> están produciendo una </a:t>
            </a:r>
            <a:r>
              <a:rPr lang="es-ES" sz="1500" dirty="0">
                <a:solidFill>
                  <a:srgbClr val="00B050"/>
                </a:solidFill>
              </a:rPr>
              <a:t>fuga</a:t>
            </a:r>
            <a:r>
              <a:rPr lang="es-ES" sz="1500" dirty="0"/>
              <a:t> de </a:t>
            </a:r>
            <a:r>
              <a:rPr lang="es-ES" sz="1500" dirty="0">
                <a:solidFill>
                  <a:srgbClr val="FF0000"/>
                </a:solidFill>
              </a:rPr>
              <a:t>cerebros</a:t>
            </a:r>
            <a:r>
              <a:rPr lang="es-ES" sz="1500" dirty="0"/>
              <a:t>. Jóvenes </a:t>
            </a:r>
            <a:r>
              <a:rPr lang="es-ES" sz="1500" dirty="0">
                <a:solidFill>
                  <a:srgbClr val="FF0000"/>
                </a:solidFill>
              </a:rPr>
              <a:t>científicos</a:t>
            </a:r>
            <a:r>
              <a:rPr lang="es-ES" sz="1500" dirty="0"/>
              <a:t>, </a:t>
            </a:r>
            <a:r>
              <a:rPr lang="es-ES" sz="1500" dirty="0">
                <a:solidFill>
                  <a:srgbClr val="FF0000"/>
                </a:solidFill>
              </a:rPr>
              <a:t>biólogos</a:t>
            </a:r>
            <a:r>
              <a:rPr lang="es-ES" sz="1500" dirty="0"/>
              <a:t>, </a:t>
            </a:r>
            <a:r>
              <a:rPr lang="es-ES" sz="1500" dirty="0">
                <a:solidFill>
                  <a:srgbClr val="FF0000"/>
                </a:solidFill>
              </a:rPr>
              <a:t>ingenieros</a:t>
            </a:r>
            <a:r>
              <a:rPr lang="es-ES" sz="1500" dirty="0"/>
              <a:t>, tenazmente </a:t>
            </a:r>
            <a:r>
              <a:rPr lang="es-ES" sz="1500" dirty="0">
                <a:solidFill>
                  <a:srgbClr val="FF0000"/>
                </a:solidFill>
              </a:rPr>
              <a:t>preparados</a:t>
            </a:r>
            <a:r>
              <a:rPr lang="es-ES" sz="1500" dirty="0"/>
              <a:t> aquí, cuya </a:t>
            </a:r>
            <a:r>
              <a:rPr lang="es-ES" sz="1500" dirty="0">
                <a:solidFill>
                  <a:srgbClr val="FF0000"/>
                </a:solidFill>
              </a:rPr>
              <a:t>energía intelectual </a:t>
            </a:r>
            <a:r>
              <a:rPr lang="es-ES" sz="1500" dirty="0"/>
              <a:t>es la única fuerza genuina para salir de la crisis, se van </a:t>
            </a:r>
            <a:r>
              <a:rPr lang="es-ES" sz="1500" dirty="0">
                <a:solidFill>
                  <a:srgbClr val="00B050"/>
                </a:solidFill>
              </a:rPr>
              <a:t>fuera</a:t>
            </a:r>
            <a:r>
              <a:rPr lang="es-ES" sz="1500" dirty="0"/>
              <a:t> a dar sus frutos. La maldición de siempre</a:t>
            </a:r>
          </a:p>
        </p:txBody>
      </p:sp>
    </p:spTree>
    <p:extLst>
      <p:ext uri="{BB962C8B-B14F-4D97-AF65-F5344CB8AC3E}">
        <p14:creationId xmlns:p14="http://schemas.microsoft.com/office/powerpoint/2010/main" xmlns="" val="3688217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Esferas  conceptuales: inteligencia</a:t>
            </a:r>
            <a:endParaRPr lang="es-ES" dirty="0"/>
          </a:p>
        </p:txBody>
      </p:sp>
      <p:sp>
        <p:nvSpPr>
          <p:cNvPr id="3" name="2 Marcador de contenido"/>
          <p:cNvSpPr>
            <a:spLocks noGrp="1"/>
          </p:cNvSpPr>
          <p:nvPr>
            <p:ph sz="quarter" idx="1"/>
          </p:nvPr>
        </p:nvSpPr>
        <p:spPr/>
        <p:txBody>
          <a:bodyPr numCol="3">
            <a:normAutofit fontScale="92500" lnSpcReduction="10000"/>
          </a:bodyPr>
          <a:lstStyle/>
          <a:p>
            <a:r>
              <a:rPr lang="es-ES_tradnl" dirty="0" smtClean="0"/>
              <a:t>Inteligencia</a:t>
            </a:r>
          </a:p>
          <a:p>
            <a:r>
              <a:rPr lang="es-ES" dirty="0">
                <a:solidFill>
                  <a:srgbClr val="FF0000"/>
                </a:solidFill>
              </a:rPr>
              <a:t>cerebro</a:t>
            </a:r>
            <a:r>
              <a:rPr lang="es-ES" dirty="0"/>
              <a:t> </a:t>
            </a:r>
          </a:p>
          <a:p>
            <a:r>
              <a:rPr lang="es-ES" dirty="0">
                <a:solidFill>
                  <a:srgbClr val="FF0000"/>
                </a:solidFill>
              </a:rPr>
              <a:t>cerebro</a:t>
            </a:r>
            <a:r>
              <a:rPr lang="es-ES" dirty="0"/>
              <a:t> </a:t>
            </a:r>
          </a:p>
          <a:p>
            <a:r>
              <a:rPr lang="es-ES" dirty="0">
                <a:solidFill>
                  <a:srgbClr val="FF0000"/>
                </a:solidFill>
              </a:rPr>
              <a:t>cerebros</a:t>
            </a:r>
            <a:r>
              <a:rPr lang="es-ES" dirty="0"/>
              <a:t> </a:t>
            </a:r>
          </a:p>
          <a:p>
            <a:r>
              <a:rPr lang="es-ES" dirty="0">
                <a:solidFill>
                  <a:srgbClr val="FF0000"/>
                </a:solidFill>
              </a:rPr>
              <a:t>inteligencia</a:t>
            </a:r>
          </a:p>
          <a:p>
            <a:r>
              <a:rPr lang="es-ES" dirty="0">
                <a:solidFill>
                  <a:srgbClr val="FF0000"/>
                </a:solidFill>
              </a:rPr>
              <a:t>educación</a:t>
            </a:r>
          </a:p>
          <a:p>
            <a:r>
              <a:rPr lang="es-ES" dirty="0">
                <a:solidFill>
                  <a:srgbClr val="FF0000"/>
                </a:solidFill>
              </a:rPr>
              <a:t>talento</a:t>
            </a:r>
            <a:r>
              <a:rPr lang="es-ES" dirty="0"/>
              <a:t> </a:t>
            </a:r>
          </a:p>
          <a:p>
            <a:r>
              <a:rPr lang="es-ES" dirty="0">
                <a:solidFill>
                  <a:srgbClr val="FF0000"/>
                </a:solidFill>
              </a:rPr>
              <a:t>escuela</a:t>
            </a:r>
            <a:r>
              <a:rPr lang="es-ES" dirty="0"/>
              <a:t> </a:t>
            </a:r>
          </a:p>
          <a:p>
            <a:r>
              <a:rPr lang="es-ES" dirty="0">
                <a:solidFill>
                  <a:srgbClr val="FF0000"/>
                </a:solidFill>
              </a:rPr>
              <a:t>inteligentes</a:t>
            </a:r>
          </a:p>
          <a:p>
            <a:r>
              <a:rPr lang="es-ES" dirty="0">
                <a:solidFill>
                  <a:srgbClr val="FF0000"/>
                </a:solidFill>
              </a:rPr>
              <a:t>despiertos</a:t>
            </a:r>
          </a:p>
          <a:p>
            <a:r>
              <a:rPr lang="es-ES" dirty="0">
                <a:solidFill>
                  <a:srgbClr val="FF0000"/>
                </a:solidFill>
              </a:rPr>
              <a:t>científicos</a:t>
            </a:r>
          </a:p>
          <a:p>
            <a:r>
              <a:rPr lang="es-ES" dirty="0">
                <a:solidFill>
                  <a:srgbClr val="FF0000"/>
                </a:solidFill>
              </a:rPr>
              <a:t>médicos</a:t>
            </a:r>
          </a:p>
          <a:p>
            <a:r>
              <a:rPr lang="es-ES" dirty="0">
                <a:solidFill>
                  <a:srgbClr val="FF0000"/>
                </a:solidFill>
              </a:rPr>
              <a:t>ingenieros</a:t>
            </a:r>
          </a:p>
          <a:p>
            <a:r>
              <a:rPr lang="es-ES" dirty="0">
                <a:solidFill>
                  <a:srgbClr val="FF0000"/>
                </a:solidFill>
              </a:rPr>
              <a:t>aprender</a:t>
            </a:r>
          </a:p>
          <a:p>
            <a:r>
              <a:rPr lang="es-ES" dirty="0">
                <a:solidFill>
                  <a:srgbClr val="FF0000"/>
                </a:solidFill>
              </a:rPr>
              <a:t>trabajar</a:t>
            </a:r>
          </a:p>
          <a:p>
            <a:r>
              <a:rPr lang="es-ES" dirty="0">
                <a:solidFill>
                  <a:srgbClr val="FF0000"/>
                </a:solidFill>
              </a:rPr>
              <a:t>recreo</a:t>
            </a:r>
          </a:p>
          <a:p>
            <a:r>
              <a:rPr lang="es-ES" dirty="0">
                <a:solidFill>
                  <a:srgbClr val="FF0000"/>
                </a:solidFill>
              </a:rPr>
              <a:t>peones</a:t>
            </a:r>
            <a:r>
              <a:rPr lang="es-ES" dirty="0"/>
              <a:t> </a:t>
            </a:r>
          </a:p>
          <a:p>
            <a:r>
              <a:rPr lang="es-ES" dirty="0">
                <a:solidFill>
                  <a:srgbClr val="FF0000"/>
                </a:solidFill>
              </a:rPr>
              <a:t>ciencia</a:t>
            </a:r>
          </a:p>
          <a:p>
            <a:r>
              <a:rPr lang="es-ES" dirty="0">
                <a:solidFill>
                  <a:srgbClr val="FF0000"/>
                </a:solidFill>
              </a:rPr>
              <a:t>preparación</a:t>
            </a:r>
          </a:p>
          <a:p>
            <a:r>
              <a:rPr lang="es-ES" dirty="0">
                <a:solidFill>
                  <a:srgbClr val="FF0000"/>
                </a:solidFill>
              </a:rPr>
              <a:t>limpiar retretes</a:t>
            </a:r>
          </a:p>
          <a:p>
            <a:r>
              <a:rPr lang="es-ES" dirty="0">
                <a:solidFill>
                  <a:srgbClr val="FF0000"/>
                </a:solidFill>
              </a:rPr>
              <a:t>recoger fruta </a:t>
            </a:r>
          </a:p>
          <a:p>
            <a:r>
              <a:rPr lang="es-ES" dirty="0">
                <a:solidFill>
                  <a:srgbClr val="FF0000"/>
                </a:solidFill>
              </a:rPr>
              <a:t>servir copas</a:t>
            </a:r>
          </a:p>
          <a:p>
            <a:r>
              <a:rPr lang="es-ES" dirty="0"/>
              <a:t> </a:t>
            </a:r>
            <a:r>
              <a:rPr lang="es-ES" dirty="0">
                <a:solidFill>
                  <a:srgbClr val="FF0000"/>
                </a:solidFill>
              </a:rPr>
              <a:t>andamio</a:t>
            </a:r>
          </a:p>
          <a:p>
            <a:r>
              <a:rPr lang="es-ES" dirty="0">
                <a:solidFill>
                  <a:srgbClr val="FF0000"/>
                </a:solidFill>
              </a:rPr>
              <a:t>inteligencia</a:t>
            </a:r>
            <a:r>
              <a:rPr lang="es-ES" dirty="0"/>
              <a:t> </a:t>
            </a:r>
          </a:p>
          <a:p>
            <a:r>
              <a:rPr lang="es-ES" dirty="0">
                <a:solidFill>
                  <a:srgbClr val="FF0000"/>
                </a:solidFill>
              </a:rPr>
              <a:t>investigar</a:t>
            </a:r>
          </a:p>
          <a:p>
            <a:r>
              <a:rPr lang="es-ES" dirty="0">
                <a:solidFill>
                  <a:srgbClr val="FF0000"/>
                </a:solidFill>
              </a:rPr>
              <a:t>intelectuales</a:t>
            </a:r>
          </a:p>
          <a:p>
            <a:r>
              <a:rPr lang="es-ES" dirty="0">
                <a:solidFill>
                  <a:srgbClr val="FF0000"/>
                </a:solidFill>
              </a:rPr>
              <a:t>escritores</a:t>
            </a:r>
            <a:r>
              <a:rPr lang="es-ES" dirty="0"/>
              <a:t> </a:t>
            </a:r>
          </a:p>
          <a:p>
            <a:r>
              <a:rPr lang="es-ES" dirty="0">
                <a:solidFill>
                  <a:srgbClr val="FF0000"/>
                </a:solidFill>
              </a:rPr>
              <a:t>científicos</a:t>
            </a:r>
          </a:p>
          <a:p>
            <a:r>
              <a:rPr lang="es-ES" dirty="0">
                <a:solidFill>
                  <a:srgbClr val="FF0000"/>
                </a:solidFill>
              </a:rPr>
              <a:t>inteligencia</a:t>
            </a:r>
            <a:r>
              <a:rPr lang="es-ES" dirty="0"/>
              <a:t> </a:t>
            </a:r>
          </a:p>
          <a:p>
            <a:r>
              <a:rPr lang="es-ES" dirty="0">
                <a:solidFill>
                  <a:srgbClr val="FF0000"/>
                </a:solidFill>
              </a:rPr>
              <a:t>preparados</a:t>
            </a:r>
            <a:r>
              <a:rPr lang="es-ES" dirty="0"/>
              <a:t> </a:t>
            </a:r>
          </a:p>
          <a:p>
            <a:r>
              <a:rPr lang="es-ES" dirty="0">
                <a:solidFill>
                  <a:srgbClr val="FF0000"/>
                </a:solidFill>
              </a:rPr>
              <a:t>ingenieros</a:t>
            </a:r>
          </a:p>
          <a:p>
            <a:r>
              <a:rPr lang="es-ES" dirty="0">
                <a:solidFill>
                  <a:srgbClr val="FF0000"/>
                </a:solidFill>
              </a:rPr>
              <a:t>biólogos</a:t>
            </a:r>
          </a:p>
          <a:p>
            <a:r>
              <a:rPr lang="es-ES" dirty="0">
                <a:solidFill>
                  <a:srgbClr val="FF0000"/>
                </a:solidFill>
              </a:rPr>
              <a:t>científicos</a:t>
            </a:r>
          </a:p>
          <a:p>
            <a:r>
              <a:rPr lang="es-ES" dirty="0">
                <a:solidFill>
                  <a:srgbClr val="FF0000"/>
                </a:solidFill>
              </a:rPr>
              <a:t>cerebros</a:t>
            </a:r>
          </a:p>
          <a:p>
            <a:r>
              <a:rPr lang="es-ES" dirty="0">
                <a:solidFill>
                  <a:srgbClr val="FF0000"/>
                </a:solidFill>
              </a:rPr>
              <a:t>energía </a:t>
            </a:r>
            <a:r>
              <a:rPr lang="es-ES" dirty="0" smtClean="0">
                <a:solidFill>
                  <a:srgbClr val="FF0000"/>
                </a:solidFill>
              </a:rPr>
              <a:t>intelectual</a:t>
            </a:r>
            <a:endParaRPr lang="es-ES_tradnl" dirty="0" smtClean="0"/>
          </a:p>
          <a:p>
            <a:endParaRPr lang="es-ES_tradnl" dirty="0" smtClean="0"/>
          </a:p>
        </p:txBody>
      </p:sp>
    </p:spTree>
    <p:extLst>
      <p:ext uri="{BB962C8B-B14F-4D97-AF65-F5344CB8AC3E}">
        <p14:creationId xmlns:p14="http://schemas.microsoft.com/office/powerpoint/2010/main" xmlns="" val="42549926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a:t>Esferas  </a:t>
            </a:r>
            <a:r>
              <a:rPr lang="es-ES_tradnl" dirty="0" smtClean="0"/>
              <a:t>conceptuales: geografía historia</a:t>
            </a:r>
            <a:endParaRPr lang="es-ES" dirty="0"/>
          </a:p>
        </p:txBody>
      </p:sp>
      <p:sp>
        <p:nvSpPr>
          <p:cNvPr id="3" name="2 Marcador de contenido"/>
          <p:cNvSpPr>
            <a:spLocks noGrp="1"/>
          </p:cNvSpPr>
          <p:nvPr>
            <p:ph sz="quarter" idx="1"/>
          </p:nvPr>
        </p:nvSpPr>
        <p:spPr/>
        <p:txBody>
          <a:bodyPr numCol="3">
            <a:normAutofit/>
          </a:bodyPr>
          <a:lstStyle/>
          <a:p>
            <a:r>
              <a:rPr lang="es-ES_tradnl" dirty="0"/>
              <a:t>Geografía e </a:t>
            </a:r>
            <a:r>
              <a:rPr lang="es-ES_tradnl" dirty="0" smtClean="0"/>
              <a:t>historia</a:t>
            </a:r>
          </a:p>
          <a:p>
            <a:r>
              <a:rPr lang="es-ES" dirty="0">
                <a:solidFill>
                  <a:schemeClr val="accent2">
                    <a:lumMod val="75000"/>
                  </a:schemeClr>
                </a:solidFill>
              </a:rPr>
              <a:t>fiebre del ladrillo</a:t>
            </a:r>
          </a:p>
          <a:p>
            <a:r>
              <a:rPr lang="es-ES" dirty="0">
                <a:solidFill>
                  <a:schemeClr val="accent2">
                    <a:lumMod val="75000"/>
                  </a:schemeClr>
                </a:solidFill>
              </a:rPr>
              <a:t>España</a:t>
            </a:r>
            <a:r>
              <a:rPr lang="es-ES" dirty="0"/>
              <a:t> </a:t>
            </a:r>
          </a:p>
          <a:p>
            <a:r>
              <a:rPr lang="es-ES" dirty="0">
                <a:solidFill>
                  <a:schemeClr val="accent2">
                    <a:lumMod val="75000"/>
                  </a:schemeClr>
                </a:solidFill>
              </a:rPr>
              <a:t>España negra </a:t>
            </a:r>
          </a:p>
          <a:p>
            <a:r>
              <a:rPr lang="es-ES" dirty="0">
                <a:solidFill>
                  <a:schemeClr val="accent2">
                    <a:lumMod val="75000"/>
                  </a:schemeClr>
                </a:solidFill>
              </a:rPr>
              <a:t>franquismo</a:t>
            </a:r>
            <a:r>
              <a:rPr lang="es-ES" dirty="0"/>
              <a:t> </a:t>
            </a:r>
          </a:p>
          <a:p>
            <a:r>
              <a:rPr lang="es-ES" dirty="0">
                <a:solidFill>
                  <a:schemeClr val="accent2">
                    <a:lumMod val="75000"/>
                  </a:schemeClr>
                </a:solidFill>
              </a:rPr>
              <a:t>posguerra</a:t>
            </a:r>
          </a:p>
          <a:p>
            <a:r>
              <a:rPr lang="es-ES" dirty="0">
                <a:solidFill>
                  <a:schemeClr val="accent2">
                    <a:lumMod val="75000"/>
                  </a:schemeClr>
                </a:solidFill>
              </a:rPr>
              <a:t>España</a:t>
            </a:r>
            <a:r>
              <a:rPr lang="es-ES" dirty="0"/>
              <a:t> </a:t>
            </a:r>
          </a:p>
          <a:p>
            <a:r>
              <a:rPr lang="es-ES" dirty="0">
                <a:solidFill>
                  <a:schemeClr val="accent2">
                    <a:lumMod val="75000"/>
                  </a:schemeClr>
                </a:solidFill>
              </a:rPr>
              <a:t>mundo</a:t>
            </a:r>
          </a:p>
          <a:p>
            <a:r>
              <a:rPr lang="es-ES" dirty="0">
                <a:solidFill>
                  <a:schemeClr val="accent2">
                    <a:lumMod val="75000"/>
                  </a:schemeClr>
                </a:solidFill>
              </a:rPr>
              <a:t>países del Este </a:t>
            </a:r>
          </a:p>
          <a:p>
            <a:r>
              <a:rPr lang="es-ES" dirty="0">
                <a:solidFill>
                  <a:schemeClr val="accent2">
                    <a:lumMod val="75000"/>
                  </a:schemeClr>
                </a:solidFill>
              </a:rPr>
              <a:t>África</a:t>
            </a:r>
          </a:p>
          <a:p>
            <a:r>
              <a:rPr lang="es-ES" dirty="0">
                <a:solidFill>
                  <a:schemeClr val="accent2">
                    <a:lumMod val="75000"/>
                  </a:schemeClr>
                </a:solidFill>
              </a:rPr>
              <a:t>Europa</a:t>
            </a:r>
          </a:p>
          <a:p>
            <a:r>
              <a:rPr lang="es-ES" dirty="0">
                <a:solidFill>
                  <a:schemeClr val="accent2">
                    <a:lumMod val="75000"/>
                  </a:schemeClr>
                </a:solidFill>
              </a:rPr>
              <a:t>latinoamericanos</a:t>
            </a:r>
            <a:r>
              <a:rPr lang="es-ES" dirty="0"/>
              <a:t> </a:t>
            </a:r>
          </a:p>
          <a:p>
            <a:r>
              <a:rPr lang="es-ES" dirty="0">
                <a:solidFill>
                  <a:schemeClr val="accent2">
                    <a:lumMod val="75000"/>
                  </a:schemeClr>
                </a:solidFill>
              </a:rPr>
              <a:t>país</a:t>
            </a:r>
            <a:r>
              <a:rPr lang="es-ES" dirty="0"/>
              <a:t> </a:t>
            </a:r>
          </a:p>
          <a:p>
            <a:r>
              <a:rPr lang="es-ES" dirty="0">
                <a:solidFill>
                  <a:schemeClr val="accent2">
                    <a:lumMod val="75000"/>
                  </a:schemeClr>
                </a:solidFill>
              </a:rPr>
              <a:t>cristianos</a:t>
            </a:r>
            <a:r>
              <a:rPr lang="es-ES" dirty="0"/>
              <a:t> </a:t>
            </a:r>
          </a:p>
          <a:p>
            <a:r>
              <a:rPr lang="es-ES" dirty="0">
                <a:solidFill>
                  <a:schemeClr val="accent2">
                    <a:lumMod val="75000"/>
                  </a:schemeClr>
                </a:solidFill>
              </a:rPr>
              <a:t>judíos</a:t>
            </a:r>
          </a:p>
          <a:p>
            <a:r>
              <a:rPr lang="es-ES" dirty="0">
                <a:solidFill>
                  <a:schemeClr val="accent2">
                    <a:lumMod val="75000"/>
                  </a:schemeClr>
                </a:solidFill>
              </a:rPr>
              <a:t>Inquisición</a:t>
            </a:r>
            <a:r>
              <a:rPr lang="es-ES" dirty="0"/>
              <a:t> </a:t>
            </a:r>
          </a:p>
          <a:p>
            <a:r>
              <a:rPr lang="es-ES" dirty="0">
                <a:solidFill>
                  <a:schemeClr val="accent2">
                    <a:lumMod val="75000"/>
                  </a:schemeClr>
                </a:solidFill>
              </a:rPr>
              <a:t>españoles</a:t>
            </a:r>
            <a:r>
              <a:rPr lang="es-ES" dirty="0"/>
              <a:t> </a:t>
            </a:r>
          </a:p>
          <a:p>
            <a:r>
              <a:rPr lang="es-ES" dirty="0">
                <a:solidFill>
                  <a:schemeClr val="accent2">
                    <a:lumMod val="75000"/>
                  </a:schemeClr>
                </a:solidFill>
              </a:rPr>
              <a:t>Inglaterra</a:t>
            </a:r>
            <a:r>
              <a:rPr lang="es-ES" dirty="0"/>
              <a:t> </a:t>
            </a:r>
          </a:p>
          <a:p>
            <a:r>
              <a:rPr lang="es-ES" dirty="0">
                <a:solidFill>
                  <a:schemeClr val="accent2">
                    <a:lumMod val="75000"/>
                  </a:schemeClr>
                </a:solidFill>
              </a:rPr>
              <a:t>Francia</a:t>
            </a:r>
            <a:r>
              <a:rPr lang="es-ES" dirty="0"/>
              <a:t> </a:t>
            </a:r>
          </a:p>
          <a:p>
            <a:r>
              <a:rPr lang="es-ES" dirty="0">
                <a:solidFill>
                  <a:schemeClr val="accent2">
                    <a:lumMod val="75000"/>
                  </a:schemeClr>
                </a:solidFill>
              </a:rPr>
              <a:t>Goya</a:t>
            </a:r>
            <a:r>
              <a:rPr lang="es-ES" dirty="0"/>
              <a:t> </a:t>
            </a:r>
          </a:p>
          <a:p>
            <a:r>
              <a:rPr lang="es-ES" dirty="0">
                <a:solidFill>
                  <a:schemeClr val="accent2">
                    <a:lumMod val="75000"/>
                  </a:schemeClr>
                </a:solidFill>
              </a:rPr>
              <a:t>Blanco White</a:t>
            </a:r>
          </a:p>
          <a:p>
            <a:r>
              <a:rPr lang="es-ES" dirty="0">
                <a:solidFill>
                  <a:schemeClr val="accent2">
                    <a:lumMod val="75000"/>
                  </a:schemeClr>
                </a:solidFill>
              </a:rPr>
              <a:t>Guerra Civil </a:t>
            </a:r>
          </a:p>
          <a:p>
            <a:r>
              <a:rPr lang="es-ES" dirty="0">
                <a:solidFill>
                  <a:schemeClr val="accent2">
                    <a:lumMod val="75000"/>
                  </a:schemeClr>
                </a:solidFill>
              </a:rPr>
              <a:t>republicanos</a:t>
            </a:r>
            <a:endParaRPr lang="es-ES" dirty="0"/>
          </a:p>
          <a:p>
            <a:endParaRPr lang="es-ES" dirty="0"/>
          </a:p>
        </p:txBody>
      </p:sp>
    </p:spTree>
    <p:extLst>
      <p:ext uri="{BB962C8B-B14F-4D97-AF65-F5344CB8AC3E}">
        <p14:creationId xmlns:p14="http://schemas.microsoft.com/office/powerpoint/2010/main" xmlns="" val="10395671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a:t>Esferas  conceptuales</a:t>
            </a:r>
            <a:r>
              <a:rPr lang="es-ES_tradnl"/>
              <a:t>: </a:t>
            </a:r>
            <a:r>
              <a:rPr lang="es-ES_tradnl" smtClean="0"/>
              <a:t>movimientos/desplazamientos </a:t>
            </a:r>
            <a:r>
              <a:rPr lang="es-ES_tradnl" dirty="0" smtClean="0"/>
              <a:t>de gente </a:t>
            </a:r>
            <a:endParaRPr lang="es-ES" dirty="0"/>
          </a:p>
        </p:txBody>
      </p:sp>
      <p:sp>
        <p:nvSpPr>
          <p:cNvPr id="3" name="2 Marcador de contenido"/>
          <p:cNvSpPr>
            <a:spLocks noGrp="1"/>
          </p:cNvSpPr>
          <p:nvPr>
            <p:ph sz="quarter" idx="1"/>
          </p:nvPr>
        </p:nvSpPr>
        <p:spPr/>
        <p:txBody>
          <a:bodyPr>
            <a:normAutofit lnSpcReduction="10000"/>
          </a:bodyPr>
          <a:lstStyle/>
          <a:p>
            <a:r>
              <a:rPr lang="es-ES" dirty="0">
                <a:solidFill>
                  <a:srgbClr val="00B050"/>
                </a:solidFill>
              </a:rPr>
              <a:t>generaciones</a:t>
            </a:r>
            <a:r>
              <a:rPr lang="es-ES" dirty="0"/>
              <a:t> </a:t>
            </a:r>
          </a:p>
          <a:p>
            <a:r>
              <a:rPr lang="es-ES" dirty="0">
                <a:solidFill>
                  <a:srgbClr val="00B050"/>
                </a:solidFill>
              </a:rPr>
              <a:t>inmigrantes</a:t>
            </a:r>
          </a:p>
          <a:p>
            <a:r>
              <a:rPr lang="es-ES" dirty="0">
                <a:solidFill>
                  <a:srgbClr val="00B050"/>
                </a:solidFill>
              </a:rPr>
              <a:t>geográfico</a:t>
            </a:r>
            <a:r>
              <a:rPr lang="es-ES" dirty="0"/>
              <a:t> </a:t>
            </a:r>
          </a:p>
          <a:p>
            <a:r>
              <a:rPr lang="es-ES" dirty="0">
                <a:solidFill>
                  <a:srgbClr val="00B050"/>
                </a:solidFill>
              </a:rPr>
              <a:t>idioma</a:t>
            </a:r>
            <a:r>
              <a:rPr lang="es-ES" dirty="0"/>
              <a:t> </a:t>
            </a:r>
          </a:p>
          <a:p>
            <a:r>
              <a:rPr lang="es-ES" dirty="0">
                <a:solidFill>
                  <a:srgbClr val="00B050"/>
                </a:solidFill>
              </a:rPr>
              <a:t>metió</a:t>
            </a:r>
            <a:r>
              <a:rPr lang="es-ES" dirty="0"/>
              <a:t> </a:t>
            </a:r>
          </a:p>
          <a:p>
            <a:r>
              <a:rPr lang="es-ES" dirty="0">
                <a:solidFill>
                  <a:srgbClr val="00B050"/>
                </a:solidFill>
              </a:rPr>
              <a:t>huyeron</a:t>
            </a:r>
            <a:r>
              <a:rPr lang="es-ES" dirty="0"/>
              <a:t> </a:t>
            </a:r>
          </a:p>
          <a:p>
            <a:r>
              <a:rPr lang="es-ES" dirty="0">
                <a:solidFill>
                  <a:srgbClr val="00B050"/>
                </a:solidFill>
              </a:rPr>
              <a:t>exilio</a:t>
            </a:r>
            <a:r>
              <a:rPr lang="es-ES" dirty="0"/>
              <a:t> </a:t>
            </a:r>
          </a:p>
          <a:p>
            <a:r>
              <a:rPr lang="es-ES" dirty="0">
                <a:solidFill>
                  <a:srgbClr val="00B050"/>
                </a:solidFill>
              </a:rPr>
              <a:t>expulsaron</a:t>
            </a:r>
            <a:r>
              <a:rPr lang="es-ES" dirty="0"/>
              <a:t> </a:t>
            </a:r>
          </a:p>
          <a:p>
            <a:r>
              <a:rPr lang="es-ES" dirty="0">
                <a:solidFill>
                  <a:srgbClr val="00B050"/>
                </a:solidFill>
              </a:rPr>
              <a:t>diáspora</a:t>
            </a:r>
          </a:p>
          <a:p>
            <a:r>
              <a:rPr lang="es-ES" dirty="0" smtClean="0">
                <a:solidFill>
                  <a:srgbClr val="00B050"/>
                </a:solidFill>
              </a:rPr>
              <a:t>Fuga</a:t>
            </a:r>
          </a:p>
          <a:p>
            <a:r>
              <a:rPr lang="es-ES_tradnl" dirty="0" smtClean="0">
                <a:solidFill>
                  <a:srgbClr val="00B050"/>
                </a:solidFill>
              </a:rPr>
              <a:t>fuera</a:t>
            </a:r>
            <a:endParaRPr lang="es-ES" dirty="0"/>
          </a:p>
        </p:txBody>
      </p:sp>
    </p:spTree>
    <p:extLst>
      <p:ext uri="{BB962C8B-B14F-4D97-AF65-F5344CB8AC3E}">
        <p14:creationId xmlns:p14="http://schemas.microsoft.com/office/powerpoint/2010/main" xmlns="" val="1667179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IDEAS PRINCIPALES</a:t>
            </a:r>
            <a:endParaRPr lang="es-ES" dirty="0"/>
          </a:p>
        </p:txBody>
      </p:sp>
      <p:sp>
        <p:nvSpPr>
          <p:cNvPr id="3" name="2 Marcador de contenido"/>
          <p:cNvSpPr>
            <a:spLocks noGrp="1"/>
          </p:cNvSpPr>
          <p:nvPr>
            <p:ph sz="quarter" idx="1"/>
          </p:nvPr>
        </p:nvSpPr>
        <p:spPr/>
        <p:txBody>
          <a:bodyPr/>
          <a:lstStyle/>
          <a:p>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404664"/>
            <a:ext cx="8229600" cy="5976664"/>
          </a:xfrm>
        </p:spPr>
        <p:txBody>
          <a:bodyPr>
            <a:normAutofit fontScale="47500" lnSpcReduction="20000"/>
          </a:bodyPr>
          <a:lstStyle/>
          <a:p>
            <a:r>
              <a:rPr lang="es-ES" dirty="0"/>
              <a:t>Ningún cerebro humano es mejor que otro al nacer, en cualquier rincón del mundo. El cerebro es, sin duda, la principal fuente de riqueza, la única energía realmente sostenible, renovable e inagotable. </a:t>
            </a:r>
            <a:r>
              <a:rPr lang="es-ES" sz="5100" dirty="0">
                <a:solidFill>
                  <a:srgbClr val="FF0000"/>
                </a:solidFill>
              </a:rPr>
              <a:t>España se ha permitido el lujo de tirar cerebros a la basura durante siglos</a:t>
            </a:r>
            <a:r>
              <a:rPr lang="es-ES" dirty="0"/>
              <a:t>, lo que equivale a un crimen histórico contra la inteligencia, </a:t>
            </a:r>
            <a:r>
              <a:rPr lang="es-ES" sz="5100" dirty="0">
                <a:solidFill>
                  <a:srgbClr val="FF0000"/>
                </a:solidFill>
              </a:rPr>
              <a:t>el mismo delito que se comete hoy cuando se recorta el presupuesto de educación</a:t>
            </a:r>
            <a:r>
              <a:rPr lang="es-ES" dirty="0"/>
              <a:t>. Recuerdo a algunos compañeros de escuela en el pueblo, cuyo talento fue desperdiciado por la pobreza y la incuria de la posguerra. Eran inteligentes, despiertos, ávidos por aprender. Pudieron haber sido ingenieros, médicos, científicos. A varias generaciones de niños como aquellos con los que yo jugaba en el recreo, la España negra solo les dejó las manos para trabajar. En pleno franquismo tres millones tuvieron que irse de peones a Europa. Sucedió lo mismo cuando en plena fiebre del ladrillo España se vio inundada por oleadas de inmigrantes. Nuestro territorio se hallaba situado en el lugar geográfico ideal: a solo 11 kilómetros de África, con la ventaja del mismo idioma para los latinoamericanos y un sol de invierno radiante contra el frío de los países del Este y encima en este caso tampoco se requería ninguna preparación, ninguna ciencia, solo las manos para subir al andamio, servir copas, recoger fruta y limpiar retretes</a:t>
            </a:r>
            <a:r>
              <a:rPr lang="es-ES" dirty="0" smtClean="0"/>
              <a:t>. </a:t>
            </a:r>
            <a:r>
              <a:rPr lang="es-ES" sz="5100" dirty="0" smtClean="0">
                <a:solidFill>
                  <a:srgbClr val="FF0000"/>
                </a:solidFill>
              </a:rPr>
              <a:t>El desprecio de nuestro país por la inteligencia ha producido varias diásporas</a:t>
            </a:r>
            <a:r>
              <a:rPr lang="es-ES" dirty="0" smtClean="0"/>
              <a:t>. </a:t>
            </a:r>
            <a:r>
              <a:rPr lang="es-ES" dirty="0"/>
              <a:t>En el siglo XV los cristianos expulsaron a los judíos; la Inquisición llevó a la hoguera o metió en las mazmorras a quienes se atrevían a investigar. Los sucesivos espadones del siglo XIX llenaron Francia e Inglaterra de liberales españoles que huyeron para salvar el pellejo, entre ellos Goya y Blanco White, pero eso no fue nada si se compara con el medio millón de republicanos que fueron brutalmente condenados al exilio al final de la Guerra Civil junto con nuestros mejores intelectuales, escritores y científicos. Ahora llega la última diáspora. </a:t>
            </a:r>
            <a:r>
              <a:rPr lang="es-ES" sz="5100" dirty="0">
                <a:solidFill>
                  <a:srgbClr val="FF0000"/>
                </a:solidFill>
              </a:rPr>
              <a:t>La desidia y el desprecio por la inteligencia están produciendo una fuga de cerebros</a:t>
            </a:r>
            <a:r>
              <a:rPr lang="es-ES" dirty="0"/>
              <a:t>. Jóvenes científicos, biólogos, ingenieros, tenazmente preparados aquí, cuya energía intelectual es la única fuerza genuina para salir de la crisis, se van fuera a dar sus frutos. La maldición de siempre</a:t>
            </a:r>
            <a:r>
              <a:rPr lang="es-ES" dirty="0" smtClean="0"/>
              <a:t>.</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Ideas secundarias</a:t>
            </a:r>
            <a:endParaRPr lang="es-ES" dirty="0"/>
          </a:p>
        </p:txBody>
      </p:sp>
      <p:sp>
        <p:nvSpPr>
          <p:cNvPr id="3" name="2 Marcador de contenido"/>
          <p:cNvSpPr>
            <a:spLocks noGrp="1"/>
          </p:cNvSpPr>
          <p:nvPr>
            <p:ph sz="quarter" idx="1"/>
          </p:nvPr>
        </p:nvSpPr>
        <p:spPr/>
        <p:txBody>
          <a:bodyPr/>
          <a:lstStyle/>
          <a:p>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60648"/>
            <a:ext cx="8219256" cy="6336704"/>
          </a:xfrm>
        </p:spPr>
        <p:txBody>
          <a:bodyPr>
            <a:normAutofit fontScale="62500" lnSpcReduction="20000"/>
          </a:bodyPr>
          <a:lstStyle/>
          <a:p>
            <a:r>
              <a:rPr lang="es-ES" dirty="0" smtClean="0"/>
              <a:t>Ningún cerebro humano es mejor que otro al nacer, en cualquier rincón del mundo. </a:t>
            </a:r>
            <a:r>
              <a:rPr lang="es-ES" sz="3200" dirty="0" smtClean="0">
                <a:solidFill>
                  <a:schemeClr val="accent2">
                    <a:lumMod val="75000"/>
                  </a:schemeClr>
                </a:solidFill>
              </a:rPr>
              <a:t>El cerebro es, sin duda, la principal fuente de riqueza, la única energía realmente sostenible, renovable e inagotable</a:t>
            </a:r>
            <a:r>
              <a:rPr lang="es-ES" dirty="0" smtClean="0"/>
              <a:t>. España se ha permitido el lujo de tirar cerebros a la basura durante siglos, lo que equivale a un crimen histórico contra la inteligencia, el mismo delito que se comete hoy cuando se recorta el presupuesto de educación. Recuerdo a algunos compañeros de escuela en el pueblo, cuyo talento fue desperdiciado por la pobreza y la incuria de la posguerra. Eran inteligentes, despiertos, ávidos por aprender. Pudieron haber sido ingenieros, médicos, científicos. </a:t>
            </a:r>
            <a:r>
              <a:rPr lang="es-ES" sz="3200" dirty="0" smtClean="0">
                <a:solidFill>
                  <a:schemeClr val="accent2">
                    <a:lumMod val="75000"/>
                  </a:schemeClr>
                </a:solidFill>
              </a:rPr>
              <a:t>A varias generaciones de niños como aquellos con los que yo jugaba en el recreo, la España negra solo les dejó las manos para trabajar</a:t>
            </a:r>
            <a:r>
              <a:rPr lang="es-ES" dirty="0" smtClean="0"/>
              <a:t>. En pleno franquismo tres millones tuvieron que irse de peones a Europa. Sucedió lo mismo cuando en plena fiebre del ladrillo España se vio inundada por oleadas de inmigrantes. Nuestro territorio se hallaba situado en el lugar geográfico ideal: a solo 11 kilómetros de África, con la ventaja del mismo idioma para los latinoamericanos y un sol de invierno radiante contra el frío de los países del Este y encima en este caso tampoco se requería ninguna preparación, ninguna ciencia, solo las manos para subir al andamio, servir copas, recoger fruta y limpiar retretes. El desprecio de nuestro país por la inteligencia ha producido varias diásporas. En el siglo XV los cristianos expulsaron a los judíos; la Inquisición llevó a la hoguera o metió en las mazmorras a quienes se atrevían a investigar. Los sucesivos espadones del siglo XIX llenaron Francia e Inglaterra de liberales españoles que huyeron para salvar el pellejo, entre ellos Goya y Blanco White, pero eso no fue nada si se compara con el medio millón de republicanos que fueron brutalmente condenados al exilio al final de la Guerra Civil junto con nuestros mejores intelectuales, escritores y científicos. </a:t>
            </a:r>
            <a:r>
              <a:rPr lang="es-ES" sz="3200" dirty="0" smtClean="0">
                <a:solidFill>
                  <a:schemeClr val="accent2">
                    <a:lumMod val="75000"/>
                  </a:schemeClr>
                </a:solidFill>
              </a:rPr>
              <a:t>Ahora llega la última diáspora.</a:t>
            </a:r>
            <a:r>
              <a:rPr lang="es-ES" dirty="0" smtClean="0"/>
              <a:t> La desidia y el desprecio por la inteligencia están produciendo una fuga de cerebros. </a:t>
            </a:r>
            <a:r>
              <a:rPr lang="es-ES" sz="3600" dirty="0" smtClean="0">
                <a:solidFill>
                  <a:schemeClr val="accent2">
                    <a:lumMod val="75000"/>
                  </a:schemeClr>
                </a:solidFill>
              </a:rPr>
              <a:t>Jóvenes científicos, biólogos, ingenieros, tenazmente preparados aquí, cuya energía intelectual es la única fuerza genuina para salir de la crisis, se van fuera a dar sus frutos</a:t>
            </a:r>
            <a:r>
              <a:rPr lang="es-ES" dirty="0" smtClean="0"/>
              <a:t>. La maldición de siempre.</a:t>
            </a:r>
          </a:p>
          <a:p>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tema</a:t>
            </a:r>
            <a:endParaRPr lang="es-ES" dirty="0"/>
          </a:p>
        </p:txBody>
      </p:sp>
      <p:sp>
        <p:nvSpPr>
          <p:cNvPr id="3" name="2 Marcador de contenido"/>
          <p:cNvSpPr>
            <a:spLocks noGrp="1"/>
          </p:cNvSpPr>
          <p:nvPr>
            <p:ph sz="quarter" idx="1"/>
          </p:nvPr>
        </p:nvSpPr>
        <p:spPr/>
        <p:txBody>
          <a:bodyPr/>
          <a:lstStyle/>
          <a:p>
            <a:r>
              <a:rPr lang="es-ES" dirty="0" smtClean="0"/>
              <a:t>Crítica a la actitud sistemática de España de despreciar la inteligencia y no invertir en (potenciar) su desarrollo.</a:t>
            </a:r>
            <a:endParaRPr lang="es-E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resumen</a:t>
            </a:r>
            <a:endParaRPr lang="es-ES" dirty="0"/>
          </a:p>
        </p:txBody>
      </p:sp>
      <p:sp>
        <p:nvSpPr>
          <p:cNvPr id="3" name="2 Marcador de contenido"/>
          <p:cNvSpPr>
            <a:spLocks noGrp="1"/>
          </p:cNvSpPr>
          <p:nvPr>
            <p:ph sz="quarter" idx="1"/>
          </p:nvPr>
        </p:nvSpPr>
        <p:spPr/>
        <p:txBody>
          <a:bodyPr/>
          <a:lstStyle/>
          <a:p>
            <a:r>
              <a:rPr lang="es-ES" dirty="0" smtClean="0"/>
              <a:t>Tomamos las </a:t>
            </a:r>
            <a:r>
              <a:rPr lang="es-ES" dirty="0" smtClean="0">
                <a:solidFill>
                  <a:srgbClr val="FF0000"/>
                </a:solidFill>
              </a:rPr>
              <a:t>ideas principales </a:t>
            </a:r>
            <a:r>
              <a:rPr lang="es-ES" dirty="0" smtClean="0"/>
              <a:t>y las </a:t>
            </a:r>
            <a:r>
              <a:rPr lang="es-ES" dirty="0" smtClean="0">
                <a:solidFill>
                  <a:srgbClr val="FF0000"/>
                </a:solidFill>
              </a:rPr>
              <a:t>secundarias</a:t>
            </a:r>
            <a:r>
              <a:rPr lang="es-ES" dirty="0" smtClean="0"/>
              <a:t> y las </a:t>
            </a:r>
            <a:r>
              <a:rPr lang="es-ES" dirty="0" smtClean="0">
                <a:solidFill>
                  <a:srgbClr val="FF0000"/>
                </a:solidFill>
              </a:rPr>
              <a:t>reinterpretamos</a:t>
            </a:r>
            <a:r>
              <a:rPr lang="es-ES" dirty="0" smtClean="0"/>
              <a:t> (sin añadir elementos propios valorativos), consiguiendo un nuevo texto en </a:t>
            </a:r>
            <a:r>
              <a:rPr lang="es-ES" dirty="0" smtClean="0">
                <a:solidFill>
                  <a:srgbClr val="FF0000"/>
                </a:solidFill>
              </a:rPr>
              <a:t>un solo párrafo </a:t>
            </a:r>
            <a:r>
              <a:rPr lang="es-ES" dirty="0" smtClean="0"/>
              <a:t>en el que aparezca lo sustancial y </a:t>
            </a:r>
            <a:r>
              <a:rPr lang="es-ES" dirty="0" smtClean="0">
                <a:solidFill>
                  <a:srgbClr val="FF0000"/>
                </a:solidFill>
              </a:rPr>
              <a:t>esencial </a:t>
            </a:r>
            <a:r>
              <a:rPr lang="es-ES" dirty="0" smtClean="0"/>
              <a:t>del texto original.</a:t>
            </a: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RESUMEN</a:t>
            </a:r>
            <a:endParaRPr lang="es-ES" dirty="0"/>
          </a:p>
        </p:txBody>
      </p:sp>
      <p:sp>
        <p:nvSpPr>
          <p:cNvPr id="3" name="2 Marcador de contenido"/>
          <p:cNvSpPr>
            <a:spLocks noGrp="1"/>
          </p:cNvSpPr>
          <p:nvPr>
            <p:ph sz="quarter" idx="1"/>
          </p:nvPr>
        </p:nvSpPr>
        <p:spPr/>
        <p:txBody>
          <a:bodyPr/>
          <a:lstStyle/>
          <a:p>
            <a:r>
              <a:rPr lang="es-ES" dirty="0" smtClean="0"/>
              <a:t>España mantiene, a lo largo de la historia, una constante actitud de menosprecio por la inteligencia, que ha  favorecido siempre la salida del país de los intelectuales más sobresalientes y las mentes anónimas mejor preparadas. Así pasó por ejemplo, con Goya o Blanco White, y, hoy en día, como resultado de los recortes en la educación, volverá a  suceder  con tantos otros jóvenes cuya preparación intelectual podría ser la única salida a la crisis que actualmente nos atenaza.</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173</TotalTime>
  <Words>3946</Words>
  <Application>Microsoft Office PowerPoint</Application>
  <PresentationFormat>Presentación en pantalla (4:3)</PresentationFormat>
  <Paragraphs>121</Paragraphs>
  <Slides>28</Slides>
  <Notes>0</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Mirador</vt:lpstr>
      <vt:lpstr>COMENTARIO DEL TEXTO “DIÁSPORA”</vt:lpstr>
      <vt:lpstr>Diapositiva 2</vt:lpstr>
      <vt:lpstr>IDEAS PRINCIPALES</vt:lpstr>
      <vt:lpstr>Diapositiva 4</vt:lpstr>
      <vt:lpstr>Ideas secundarias</vt:lpstr>
      <vt:lpstr>Diapositiva 6</vt:lpstr>
      <vt:lpstr>tema</vt:lpstr>
      <vt:lpstr>resumen</vt:lpstr>
      <vt:lpstr>RESUMEN</vt:lpstr>
      <vt:lpstr>estructura</vt:lpstr>
      <vt:lpstr>introducción</vt:lpstr>
      <vt:lpstr>desarrollo</vt:lpstr>
      <vt:lpstr>conclusión</vt:lpstr>
      <vt:lpstr>tesis</vt:lpstr>
      <vt:lpstr>argumentos</vt:lpstr>
      <vt:lpstr>Experiencia personal</vt:lpstr>
      <vt:lpstr>Conocimiento histórico-enciclopédico (datos geopoliticodemográficos)</vt:lpstr>
      <vt:lpstr>Esquema organizativo</vt:lpstr>
      <vt:lpstr>introducción</vt:lpstr>
      <vt:lpstr>Desarrollo (1)</vt:lpstr>
      <vt:lpstr>Desarrollo (2)</vt:lpstr>
      <vt:lpstr>CONCLUSIÓN</vt:lpstr>
      <vt:lpstr>COHESIÓN GRAMATICAL deíxis, anáforas, catáforas, elipsis</vt:lpstr>
      <vt:lpstr>Cohesión léxica</vt:lpstr>
      <vt:lpstr>Diapositiva 25</vt:lpstr>
      <vt:lpstr>Esferas  conceptuales: inteligencia</vt:lpstr>
      <vt:lpstr>Esferas  conceptuales: geografía historia</vt:lpstr>
      <vt:lpstr>Esferas  conceptuales: movimientos/desplazamientos de gente </vt:lpstr>
    </vt:vector>
  </TitlesOfParts>
  <Company>Fomento de Centros de Enseñanza, 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Pepe Toro</dc:creator>
  <cp:lastModifiedBy>Portatil Sec_Aulas_3</cp:lastModifiedBy>
  <cp:revision>20</cp:revision>
  <dcterms:created xsi:type="dcterms:W3CDTF">2013-02-26T10:57:16Z</dcterms:created>
  <dcterms:modified xsi:type="dcterms:W3CDTF">2013-03-08T09:47:22Z</dcterms:modified>
</cp:coreProperties>
</file>