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4" r:id="rId5"/>
    <p:sldId id="259" r:id="rId6"/>
    <p:sldId id="260" r:id="rId7"/>
    <p:sldId id="261" r:id="rId8"/>
    <p:sldId id="272" r:id="rId9"/>
    <p:sldId id="275" r:id="rId10"/>
    <p:sldId id="262" r:id="rId11"/>
    <p:sldId id="263" r:id="rId12"/>
    <p:sldId id="276" r:id="rId13"/>
    <p:sldId id="264" r:id="rId14"/>
    <p:sldId id="265" r:id="rId15"/>
    <p:sldId id="266" r:id="rId16"/>
    <p:sldId id="267" r:id="rId17"/>
    <p:sldId id="268"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69" r:id="rId31"/>
    <p:sldId id="270" r:id="rId32"/>
    <p:sldId id="273"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271" r:id="rId4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E655AC80-73F6-47EC-AF50-1B8F32243D56}" type="slidenum">
              <a:rPr lang="es-ES" smtClean="0"/>
              <a:t>‹Nº›</a:t>
            </a:fld>
            <a:endParaRPr lang="es-E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5" name="4 Marcador de pie de página"/>
          <p:cNvSpPr>
            <a:spLocks noGrp="1"/>
          </p:cNvSpPr>
          <p:nvPr>
            <p:ph type="ftr" sz="quarter" idx="11"/>
          </p:nvPr>
        </p:nvSpPr>
        <p:spPr>
          <a:xfrm>
            <a:off x="800100" y="6172200"/>
            <a:ext cx="4000500" cy="457200"/>
          </a:xfrm>
        </p:spPr>
        <p:txBody>
          <a:bodyPr/>
          <a:lstStyle/>
          <a:p>
            <a:endParaRPr lang="es-E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E655AC80-73F6-47EC-AF50-1B8F32243D56}"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55AC80-73F6-47EC-AF50-1B8F32243D56}" type="slidenum">
              <a:rPr lang="es-ES" smtClean="0"/>
              <a:t>‹Nº›</a:t>
            </a:fld>
            <a:endParaRPr lang="es-E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D46A083-DA20-49A0-A72C-F1481C45A522}" type="datetimeFigureOut">
              <a:rPr lang="es-ES" smtClean="0"/>
              <a:t>15/09/2019</a:t>
            </a:fld>
            <a:endParaRPr lang="es-ES"/>
          </a:p>
        </p:txBody>
      </p:sp>
      <p:sp>
        <p:nvSpPr>
          <p:cNvPr id="6" name="5 Marcador de pie de página"/>
          <p:cNvSpPr>
            <a:spLocks noGrp="1"/>
          </p:cNvSpPr>
          <p:nvPr>
            <p:ph type="ftr" sz="quarter" idx="11"/>
          </p:nvPr>
        </p:nvSpPr>
        <p:spPr>
          <a:xfrm>
            <a:off x="914400" y="6172200"/>
            <a:ext cx="3886200" cy="457200"/>
          </a:xfrm>
        </p:spPr>
        <p:txBody>
          <a:bodyPr/>
          <a:lstStyle/>
          <a:p>
            <a:endParaRPr lang="es-ES"/>
          </a:p>
        </p:txBody>
      </p:sp>
      <p:sp>
        <p:nvSpPr>
          <p:cNvPr id="7" name="6 Marcador de número de diapositiva"/>
          <p:cNvSpPr>
            <a:spLocks noGrp="1"/>
          </p:cNvSpPr>
          <p:nvPr>
            <p:ph type="sldNum" sz="quarter" idx="12"/>
          </p:nvPr>
        </p:nvSpPr>
        <p:spPr>
          <a:xfrm>
            <a:off x="146304" y="6208776"/>
            <a:ext cx="457200" cy="457200"/>
          </a:xfrm>
        </p:spPr>
        <p:txBody>
          <a:bodyPr/>
          <a:lstStyle/>
          <a:p>
            <a:fld id="{E655AC80-73F6-47EC-AF50-1B8F32243D56}" type="slidenum">
              <a:rPr lang="es-ES" smtClean="0"/>
              <a:t>‹Nº›</a:t>
            </a:fld>
            <a:endParaRPr lang="es-E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D46A083-DA20-49A0-A72C-F1481C45A522}" type="datetimeFigureOut">
              <a:rPr lang="es-ES" smtClean="0"/>
              <a:t>15/09/2019</a:t>
            </a:fld>
            <a:endParaRPr lang="es-E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655AC80-73F6-47EC-AF50-1B8F32243D56}"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endParaRPr lang="es-ES"/>
          </a:p>
        </p:txBody>
      </p:sp>
      <p:sp>
        <p:nvSpPr>
          <p:cNvPr id="2" name="1 Título"/>
          <p:cNvSpPr>
            <a:spLocks noGrp="1"/>
          </p:cNvSpPr>
          <p:nvPr>
            <p:ph type="ctrTitle"/>
          </p:nvPr>
        </p:nvSpPr>
        <p:spPr/>
        <p:txBody>
          <a:bodyPr/>
          <a:lstStyle/>
          <a:p>
            <a:r>
              <a:rPr lang="es-ES" dirty="0" smtClean="0"/>
              <a:t>NUEVO EXAMEN PAU </a:t>
            </a:r>
            <a:br>
              <a:rPr lang="es-ES" dirty="0" smtClean="0"/>
            </a:br>
            <a:r>
              <a:rPr lang="es-ES" dirty="0" smtClean="0"/>
              <a:t>LENGUA CASTELLANA</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Pregunta de producción (0-2 puntos) </a:t>
            </a:r>
            <a:endParaRPr lang="es-ES" dirty="0"/>
          </a:p>
        </p:txBody>
      </p:sp>
      <p:sp>
        <p:nvSpPr>
          <p:cNvPr id="3" name="2 Marcador de contenido"/>
          <p:cNvSpPr>
            <a:spLocks noGrp="1"/>
          </p:cNvSpPr>
          <p:nvPr>
            <p:ph sz="quarter" idx="1"/>
          </p:nvPr>
        </p:nvSpPr>
        <p:spPr/>
        <p:txBody>
          <a:bodyPr>
            <a:normAutofit/>
          </a:bodyPr>
          <a:lstStyle/>
          <a:p>
            <a:r>
              <a:rPr lang="es-ES" dirty="0" smtClean="0"/>
              <a:t>El alumnado habrá de elaborar un texto en registro formal de carácter </a:t>
            </a:r>
            <a:r>
              <a:rPr lang="es-ES" dirty="0" err="1" smtClean="0"/>
              <a:t>expositivoargumentativo</a:t>
            </a:r>
            <a:r>
              <a:rPr lang="es-ES" dirty="0" smtClean="0"/>
              <a:t>, con una extensión aproximada de 200-300 palabras, en el que habrá de demostrar su capacidad de expresión ordenada y coherente sobre un tema relacionado con el texto propuesto. </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Pregunta de producción (0-2 puntos) </a:t>
            </a:r>
            <a:endParaRPr lang="es-ES" dirty="0"/>
          </a:p>
        </p:txBody>
      </p:sp>
      <p:sp>
        <p:nvSpPr>
          <p:cNvPr id="3" name="2 Marcador de contenido"/>
          <p:cNvSpPr>
            <a:spLocks noGrp="1"/>
          </p:cNvSpPr>
          <p:nvPr>
            <p:ph sz="quarter" idx="1"/>
          </p:nvPr>
        </p:nvSpPr>
        <p:spPr/>
        <p:txBody>
          <a:bodyPr>
            <a:normAutofit/>
          </a:bodyPr>
          <a:lstStyle/>
          <a:p>
            <a:r>
              <a:rPr lang="es-ES" dirty="0" smtClean="0"/>
              <a:t>Para su corrección, se tendrán en cuenta </a:t>
            </a:r>
            <a:r>
              <a:rPr lang="es-ES" b="1" dirty="0" smtClean="0">
                <a:solidFill>
                  <a:srgbClr val="FF0000"/>
                </a:solidFill>
              </a:rPr>
              <a:t>aspectos</a:t>
            </a:r>
            <a:r>
              <a:rPr lang="es-ES" dirty="0" smtClean="0"/>
              <a:t> como los siguientes:</a:t>
            </a:r>
          </a:p>
          <a:p>
            <a:r>
              <a:rPr lang="es-ES" dirty="0" smtClean="0"/>
              <a:t>- la </a:t>
            </a:r>
            <a:r>
              <a:rPr lang="es-ES" b="1" dirty="0" smtClean="0">
                <a:solidFill>
                  <a:srgbClr val="FF0000"/>
                </a:solidFill>
              </a:rPr>
              <a:t>adecuación</a:t>
            </a:r>
            <a:r>
              <a:rPr lang="es-ES" dirty="0" smtClean="0"/>
              <a:t> de la respuesta a la pregunta formulada; </a:t>
            </a:r>
          </a:p>
          <a:p>
            <a:r>
              <a:rPr lang="es-ES" dirty="0" smtClean="0"/>
              <a:t>- el </a:t>
            </a:r>
            <a:r>
              <a:rPr lang="es-ES" b="1" dirty="0" smtClean="0">
                <a:solidFill>
                  <a:srgbClr val="FF0000"/>
                </a:solidFill>
              </a:rPr>
              <a:t>registro</a:t>
            </a:r>
            <a:r>
              <a:rPr lang="es-ES" dirty="0" smtClean="0"/>
              <a:t> utilizado (ausencia de coloquialismos, uso de expresiones adecuadas a este tipo de textos); </a:t>
            </a:r>
          </a:p>
          <a:p>
            <a:r>
              <a:rPr lang="es-ES" dirty="0" smtClean="0"/>
              <a:t>- el </a:t>
            </a:r>
            <a:r>
              <a:rPr lang="es-ES" b="1" dirty="0" smtClean="0">
                <a:solidFill>
                  <a:srgbClr val="FF0000"/>
                </a:solidFill>
              </a:rPr>
              <a:t>nivel de competencia</a:t>
            </a:r>
            <a:r>
              <a:rPr lang="es-ES" dirty="0" smtClean="0"/>
              <a:t> en el manejo de los recursos morfosintácticos (relaciones </a:t>
            </a:r>
            <a:r>
              <a:rPr lang="es-ES" dirty="0" err="1" smtClean="0"/>
              <a:t>interoracionales</a:t>
            </a:r>
            <a:r>
              <a:rPr lang="es-ES" dirty="0" smtClean="0"/>
              <a:t>, sintaxis rica, ausencia de anacolutos, marcadores discursivos, etc.); </a:t>
            </a:r>
          </a:p>
          <a:p>
            <a:r>
              <a:rPr lang="es-ES" dirty="0" smtClean="0"/>
              <a:t>- el uso adecuado del </a:t>
            </a:r>
            <a:r>
              <a:rPr lang="es-ES" b="1" dirty="0" smtClean="0">
                <a:solidFill>
                  <a:srgbClr val="FF0000"/>
                </a:solidFill>
              </a:rPr>
              <a:t>léxico</a:t>
            </a:r>
            <a:r>
              <a:rPr lang="es-ES" dirty="0" smtClean="0"/>
              <a:t> y la </a:t>
            </a:r>
            <a:r>
              <a:rPr lang="es-ES" b="1" dirty="0" smtClean="0">
                <a:solidFill>
                  <a:srgbClr val="FF0000"/>
                </a:solidFill>
              </a:rPr>
              <a:t>puntuación</a:t>
            </a:r>
            <a:r>
              <a:rPr lang="es-ES" dirty="0" smtClean="0"/>
              <a:t>, además de la </a:t>
            </a:r>
            <a:r>
              <a:rPr lang="es-ES" b="1" dirty="0" smtClean="0">
                <a:solidFill>
                  <a:srgbClr val="FF0000"/>
                </a:solidFill>
              </a:rPr>
              <a:t>ortografía</a:t>
            </a:r>
            <a:r>
              <a:rPr lang="es-ES" dirty="0" smtClean="0"/>
              <a:t>.</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EJEMPLOS DE PREGUNTAS PRODUCCIÓN</a:t>
            </a:r>
            <a:endParaRPr lang="es-ES" dirty="0"/>
          </a:p>
        </p:txBody>
      </p:sp>
      <p:sp>
        <p:nvSpPr>
          <p:cNvPr id="3" name="2 Marcador de contenido"/>
          <p:cNvSpPr>
            <a:spLocks noGrp="1"/>
          </p:cNvSpPr>
          <p:nvPr>
            <p:ph sz="quarter" idx="1"/>
          </p:nvPr>
        </p:nvSpPr>
        <p:spPr>
          <a:xfrm>
            <a:off x="457200" y="1600200"/>
            <a:ext cx="8229600" cy="4757758"/>
          </a:xfrm>
        </p:spPr>
        <p:txBody>
          <a:bodyPr>
            <a:normAutofit fontScale="92500"/>
          </a:bodyPr>
          <a:lstStyle/>
          <a:p>
            <a:r>
              <a:rPr lang="es-ES" dirty="0" smtClean="0"/>
              <a:t>1) Aporte argumentos a favor de la siguiente afirmación: Una persona puede ser al mismo tiempo un gran artista y un ser humano despreciable. Para ello, escriba un texto de entre 200 y 300 palabras en registro formal </a:t>
            </a:r>
          </a:p>
          <a:p>
            <a:r>
              <a:rPr lang="es-ES" dirty="0" smtClean="0"/>
              <a:t>2) Desarrolle el siguiente tema: La responsabilidad de artistas e intelectuales ante una dictadura. Escriba para ello un texto de entre 200 y 300 palabras en registro formal. </a:t>
            </a:r>
          </a:p>
          <a:p>
            <a:r>
              <a:rPr lang="es-ES" dirty="0" smtClean="0"/>
              <a:t>3) Desarrolle el siguiente tema: La necesidad de la belleza. Escriba para ello un texto de entre 200 y 300 palabras en registro formal. </a:t>
            </a:r>
          </a:p>
          <a:p>
            <a:r>
              <a:rPr lang="es-ES" dirty="0" smtClean="0"/>
              <a:t>4) Argumente a favor o en contra del siguiente tema: La belleza como elemento constitutivo del género humano. Escriba para ello un texto de entre 200 y 300 palabras en registro formal </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II. CONOCIMIENTO DE LA LENGUA (0-3 puntos) </a:t>
            </a:r>
            <a:endParaRPr lang="es-ES" dirty="0"/>
          </a:p>
        </p:txBody>
      </p:sp>
      <p:sp>
        <p:nvSpPr>
          <p:cNvPr id="3" name="2 Marcador de contenido"/>
          <p:cNvSpPr>
            <a:spLocks noGrp="1"/>
          </p:cNvSpPr>
          <p:nvPr>
            <p:ph sz="quarter" idx="1"/>
          </p:nvPr>
        </p:nvSpPr>
        <p:spPr/>
        <p:txBody>
          <a:bodyPr/>
          <a:lstStyle/>
          <a:p>
            <a:r>
              <a:rPr lang="es-ES" dirty="0" smtClean="0"/>
              <a:t>Constará de dos preguntas (1,5 puntos cada una) que pueden versar sobre </a:t>
            </a:r>
          </a:p>
          <a:p>
            <a:pPr lvl="1"/>
            <a:r>
              <a:rPr lang="es-ES" dirty="0" smtClean="0"/>
              <a:t>sintaxis, </a:t>
            </a:r>
          </a:p>
          <a:p>
            <a:pPr lvl="1"/>
            <a:r>
              <a:rPr lang="es-ES" dirty="0" smtClean="0"/>
              <a:t>morfología, </a:t>
            </a:r>
          </a:p>
          <a:p>
            <a:pPr lvl="1"/>
            <a:r>
              <a:rPr lang="es-ES" dirty="0" err="1" smtClean="0"/>
              <a:t>modalización</a:t>
            </a:r>
            <a:endParaRPr lang="es-ES" dirty="0" smtClean="0"/>
          </a:p>
          <a:p>
            <a:pPr lvl="1"/>
            <a:r>
              <a:rPr lang="es-ES" dirty="0" smtClean="0"/>
              <a:t>léxico y semántica.</a:t>
            </a:r>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Cuestiones sobre sintaxis</a:t>
            </a:r>
            <a:endParaRPr lang="es-ES" dirty="0"/>
          </a:p>
        </p:txBody>
      </p:sp>
      <p:sp>
        <p:nvSpPr>
          <p:cNvPr id="3" name="2 Marcador de contenido"/>
          <p:cNvSpPr>
            <a:spLocks noGrp="1"/>
          </p:cNvSpPr>
          <p:nvPr>
            <p:ph sz="quarter" idx="1"/>
          </p:nvPr>
        </p:nvSpPr>
        <p:spPr/>
        <p:txBody>
          <a:bodyPr>
            <a:normAutofit/>
          </a:bodyPr>
          <a:lstStyle/>
          <a:p>
            <a:r>
              <a:rPr lang="es-ES" dirty="0" smtClean="0"/>
              <a:t>Se formularán </a:t>
            </a:r>
            <a:r>
              <a:rPr lang="es-ES" b="1" dirty="0" smtClean="0">
                <a:solidFill>
                  <a:srgbClr val="FF0000"/>
                </a:solidFill>
              </a:rPr>
              <a:t>cinco</a:t>
            </a:r>
            <a:r>
              <a:rPr lang="es-ES" dirty="0" smtClean="0"/>
              <a:t> preguntas referidas a una oración que podrán versar sobre </a:t>
            </a:r>
          </a:p>
          <a:p>
            <a:pPr lvl="1"/>
            <a:r>
              <a:rPr lang="es-ES" dirty="0" smtClean="0"/>
              <a:t>la función sintáctica de determinados constituyentes, </a:t>
            </a:r>
          </a:p>
          <a:p>
            <a:pPr lvl="1"/>
            <a:r>
              <a:rPr lang="es-ES" dirty="0" smtClean="0"/>
              <a:t>la composición de determinados sintagmas, </a:t>
            </a:r>
          </a:p>
          <a:p>
            <a:pPr lvl="1"/>
            <a:r>
              <a:rPr lang="es-ES" dirty="0" smtClean="0"/>
              <a:t>la clase en la que se pueda(n) incluir la oración principal o alguna(s) subordinada(s), etc.</a:t>
            </a:r>
          </a:p>
          <a:p>
            <a:r>
              <a:rPr lang="es-ES" dirty="0" smtClean="0"/>
              <a:t> El alumno deberá responder únicamente a las cuestiones formuladas, </a:t>
            </a:r>
            <a:r>
              <a:rPr lang="es-ES" dirty="0" smtClean="0">
                <a:solidFill>
                  <a:srgbClr val="FF0000"/>
                </a:solidFill>
              </a:rPr>
              <a:t>sin necesidad de realizar el análisis completo</a:t>
            </a:r>
            <a:r>
              <a:rPr lang="es-ES" dirty="0" smtClean="0"/>
              <a:t> de la oración. </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Cuestiones sobre morfología </a:t>
            </a:r>
            <a:endParaRPr lang="es-ES" dirty="0"/>
          </a:p>
        </p:txBody>
      </p:sp>
      <p:sp>
        <p:nvSpPr>
          <p:cNvPr id="3" name="2 Marcador de contenido"/>
          <p:cNvSpPr>
            <a:spLocks noGrp="1"/>
          </p:cNvSpPr>
          <p:nvPr>
            <p:ph sz="quarter" idx="1"/>
          </p:nvPr>
        </p:nvSpPr>
        <p:spPr/>
        <p:txBody>
          <a:bodyPr>
            <a:normAutofit/>
          </a:bodyPr>
          <a:lstStyle/>
          <a:p>
            <a:r>
              <a:rPr lang="es-ES" dirty="0" smtClean="0"/>
              <a:t>Se realizará un análisis morfológico de </a:t>
            </a:r>
            <a:r>
              <a:rPr lang="es-ES" b="1" dirty="0" smtClean="0">
                <a:solidFill>
                  <a:srgbClr val="FF0000"/>
                </a:solidFill>
              </a:rPr>
              <a:t>cinco</a:t>
            </a:r>
            <a:r>
              <a:rPr lang="es-ES" dirty="0" smtClean="0"/>
              <a:t> </a:t>
            </a:r>
            <a:r>
              <a:rPr lang="es-ES" b="1" dirty="0" smtClean="0">
                <a:solidFill>
                  <a:srgbClr val="FF0000"/>
                </a:solidFill>
              </a:rPr>
              <a:t>palabras</a:t>
            </a:r>
            <a:r>
              <a:rPr lang="es-ES" dirty="0" smtClean="0"/>
              <a:t> en el que se incluirán los siguientes aspectos: </a:t>
            </a:r>
          </a:p>
          <a:p>
            <a:r>
              <a:rPr lang="es-ES" dirty="0" smtClean="0"/>
              <a:t>a) identificación de la </a:t>
            </a:r>
            <a:r>
              <a:rPr lang="es-ES" b="1" dirty="0" smtClean="0">
                <a:solidFill>
                  <a:srgbClr val="FF0000"/>
                </a:solidFill>
              </a:rPr>
              <a:t>categoría léxica </a:t>
            </a:r>
            <a:r>
              <a:rPr lang="es-ES" dirty="0" smtClean="0"/>
              <a:t>(sustantivo, adjetivo, etc.) a la que pertenecen;</a:t>
            </a:r>
          </a:p>
          <a:p>
            <a:r>
              <a:rPr lang="es-ES" dirty="0" smtClean="0"/>
              <a:t>b) </a:t>
            </a:r>
            <a:r>
              <a:rPr lang="es-ES" b="1" dirty="0" smtClean="0">
                <a:solidFill>
                  <a:srgbClr val="FF0000"/>
                </a:solidFill>
              </a:rPr>
              <a:t>segmentación</a:t>
            </a:r>
            <a:r>
              <a:rPr lang="es-ES" dirty="0" smtClean="0"/>
              <a:t> de las palabras en sus componentes (indicando expresamente lexemas, prefijos, sufijos derivativos, sufijos flexivos, etc.) y </a:t>
            </a:r>
          </a:p>
          <a:p>
            <a:r>
              <a:rPr lang="es-ES" dirty="0" smtClean="0"/>
              <a:t>c) identificación de la </a:t>
            </a:r>
            <a:r>
              <a:rPr lang="es-ES" b="1" dirty="0" smtClean="0">
                <a:solidFill>
                  <a:srgbClr val="FF0000"/>
                </a:solidFill>
              </a:rPr>
              <a:t>clase </a:t>
            </a:r>
            <a:r>
              <a:rPr lang="es-ES" dirty="0" smtClean="0"/>
              <a:t>a la que pertenecen esas palabras, de acuerdo con el </a:t>
            </a:r>
            <a:r>
              <a:rPr lang="es-ES" b="1" dirty="0" smtClean="0">
                <a:solidFill>
                  <a:srgbClr val="FF0000"/>
                </a:solidFill>
              </a:rPr>
              <a:t>procedimiento de formación </a:t>
            </a:r>
            <a:r>
              <a:rPr lang="es-ES" dirty="0" smtClean="0"/>
              <a:t>(simple, derivada, etc.). </a:t>
            </a:r>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Cuestiones sobre </a:t>
            </a:r>
            <a:r>
              <a:rPr lang="es-ES" dirty="0" err="1" smtClean="0"/>
              <a:t>modalización</a:t>
            </a:r>
            <a:endParaRPr lang="es-ES" dirty="0"/>
          </a:p>
        </p:txBody>
      </p:sp>
      <p:sp>
        <p:nvSpPr>
          <p:cNvPr id="3" name="2 Marcador de contenido"/>
          <p:cNvSpPr>
            <a:spLocks noGrp="1"/>
          </p:cNvSpPr>
          <p:nvPr>
            <p:ph sz="quarter" idx="1"/>
          </p:nvPr>
        </p:nvSpPr>
        <p:spPr/>
        <p:txBody>
          <a:bodyPr/>
          <a:lstStyle/>
          <a:p>
            <a:r>
              <a:rPr lang="es-ES" dirty="0" smtClean="0"/>
              <a:t>El alumnado deberá comentar </a:t>
            </a:r>
            <a:r>
              <a:rPr lang="es-ES" b="1" dirty="0" smtClean="0">
                <a:solidFill>
                  <a:srgbClr val="FF0000"/>
                </a:solidFill>
              </a:rPr>
              <a:t>cinco</a:t>
            </a:r>
            <a:r>
              <a:rPr lang="es-ES" dirty="0" smtClean="0"/>
              <a:t> tipos de </a:t>
            </a:r>
            <a:r>
              <a:rPr lang="es-ES" b="1" dirty="0" smtClean="0">
                <a:solidFill>
                  <a:srgbClr val="FF0000"/>
                </a:solidFill>
              </a:rPr>
              <a:t>rasgos </a:t>
            </a:r>
            <a:r>
              <a:rPr lang="es-ES" b="1" dirty="0" err="1" smtClean="0">
                <a:solidFill>
                  <a:srgbClr val="FF0000"/>
                </a:solidFill>
              </a:rPr>
              <a:t>modalizadores</a:t>
            </a:r>
            <a:r>
              <a:rPr lang="es-ES" b="1" dirty="0" smtClean="0">
                <a:solidFill>
                  <a:srgbClr val="FF0000"/>
                </a:solidFill>
              </a:rPr>
              <a:t> </a:t>
            </a:r>
            <a:r>
              <a:rPr lang="es-ES" dirty="0" smtClean="0"/>
              <a:t>presentes en el texto propuesto, ilustrándolos con ejemplos extraídos de ese texto. </a:t>
            </a: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Cuestiones sobre léxico </a:t>
            </a:r>
            <a:endParaRPr lang="es-ES" dirty="0"/>
          </a:p>
        </p:txBody>
      </p:sp>
      <p:sp>
        <p:nvSpPr>
          <p:cNvPr id="3" name="2 Marcador de contenido"/>
          <p:cNvSpPr>
            <a:spLocks noGrp="1"/>
          </p:cNvSpPr>
          <p:nvPr>
            <p:ph sz="quarter" idx="1"/>
          </p:nvPr>
        </p:nvSpPr>
        <p:spPr/>
        <p:txBody>
          <a:bodyPr/>
          <a:lstStyle/>
          <a:p>
            <a:r>
              <a:rPr lang="es-ES" dirty="0" smtClean="0"/>
              <a:t>Este apartado constará de </a:t>
            </a:r>
            <a:r>
              <a:rPr lang="es-ES" b="1" dirty="0" smtClean="0">
                <a:solidFill>
                  <a:srgbClr val="FF0000"/>
                </a:solidFill>
              </a:rPr>
              <a:t>cinco</a:t>
            </a:r>
            <a:r>
              <a:rPr lang="es-ES" dirty="0" smtClean="0"/>
              <a:t> preguntas, en las que el alumno demostrará su </a:t>
            </a:r>
            <a:r>
              <a:rPr lang="es-ES" b="1" dirty="0" smtClean="0">
                <a:solidFill>
                  <a:srgbClr val="FF0000"/>
                </a:solidFill>
              </a:rPr>
              <a:t>conocimiento del léxico y de las relaciones de significado</a:t>
            </a:r>
            <a:r>
              <a:rPr lang="es-ES" dirty="0" smtClean="0"/>
              <a:t>, a partir de cuestiones relacionadas con sinonimia, antonimia, </a:t>
            </a:r>
            <a:r>
              <a:rPr lang="es-ES" dirty="0" err="1" smtClean="0"/>
              <a:t>hiperonimia</a:t>
            </a:r>
            <a:r>
              <a:rPr lang="es-ES" dirty="0" smtClean="0"/>
              <a:t>, </a:t>
            </a:r>
            <a:r>
              <a:rPr lang="es-ES" dirty="0" err="1" smtClean="0"/>
              <a:t>meronimia</a:t>
            </a:r>
            <a:r>
              <a:rPr lang="es-ES" dirty="0" smtClean="0"/>
              <a:t>, etc.</a:t>
            </a: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EJEMPLOS DE PREGUNTAS SOBRE CONOCIMIENTO DE LA LENGUA</a:t>
            </a:r>
            <a:endParaRPr lang="es-ES" dirty="0"/>
          </a:p>
        </p:txBody>
      </p:sp>
      <p:sp>
        <p:nvSpPr>
          <p:cNvPr id="3" name="2 Marcador de contenido"/>
          <p:cNvSpPr>
            <a:spLocks noGrp="1"/>
          </p:cNvSpPr>
          <p:nvPr>
            <p:ph sz="quarter" idx="1"/>
          </p:nvPr>
        </p:nvSpPr>
        <p:spPr/>
        <p:txBody>
          <a:bodyPr/>
          <a:lstStyle/>
          <a:p>
            <a:r>
              <a:rPr lang="es-ES" dirty="0" smtClean="0"/>
              <a:t>Ejemplo 1. Combinación sintaxis y léxico y semántica</a:t>
            </a:r>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a:xfrm>
            <a:off x="457200" y="1600200"/>
            <a:ext cx="8229600" cy="4686320"/>
          </a:xfrm>
        </p:spPr>
        <p:txBody>
          <a:bodyPr>
            <a:normAutofit fontScale="92500" lnSpcReduction="20000"/>
          </a:bodyPr>
          <a:lstStyle/>
          <a:p>
            <a:r>
              <a:rPr lang="es-ES" dirty="0" smtClean="0"/>
              <a:t>1. A partir del siguiente fragmento del texto: “Strauss había sido colaborador del régimen nazi. Es cierto que trató de proteger a algunos judíos cercanos, como su buen amigo el escritor Stephan </a:t>
            </a:r>
            <a:r>
              <a:rPr lang="es-ES" dirty="0" err="1" smtClean="0"/>
              <a:t>Zweig</a:t>
            </a:r>
            <a:r>
              <a:rPr lang="es-ES" dirty="0" smtClean="0"/>
              <a:t>” (0-1,5 puntos) Responda a las siguientes preguntas: </a:t>
            </a:r>
          </a:p>
          <a:p>
            <a:r>
              <a:rPr lang="es-ES" dirty="0" smtClean="0"/>
              <a:t>a) Función sintáctica de: “colaborador del régimen nazi” (0,3 puntos) </a:t>
            </a:r>
          </a:p>
          <a:p>
            <a:r>
              <a:rPr lang="es-ES" dirty="0" smtClean="0"/>
              <a:t>b) Función sintáctica de “judíos” dentro de su sintagma nominal (0,3 puntos) </a:t>
            </a:r>
          </a:p>
          <a:p>
            <a:r>
              <a:rPr lang="es-ES" dirty="0" smtClean="0"/>
              <a:t>c) Función sintáctica de: “el escritor Stephan </a:t>
            </a:r>
            <a:r>
              <a:rPr lang="es-ES" dirty="0" err="1" smtClean="0"/>
              <a:t>Zweig</a:t>
            </a:r>
            <a:r>
              <a:rPr lang="es-ES" dirty="0" smtClean="0"/>
              <a:t>” (0,3 puntos) </a:t>
            </a:r>
          </a:p>
          <a:p>
            <a:r>
              <a:rPr lang="es-ES" dirty="0" smtClean="0"/>
              <a:t>d) Indique a qué tipo de proposición/ oración pertenece y cuál es la función sintáctica de: “que trató de proteger a algunos judíos cercanos…” (0,3 puntos) </a:t>
            </a:r>
          </a:p>
          <a:p>
            <a:r>
              <a:rPr lang="es-ES" dirty="0" smtClean="0"/>
              <a:t>e) Indique a qué tipo de proposición/oración y cuál es la función sintáctica “de proteger a algunos judíos cercanos…” (0,3 puntos) </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LITERATURA</a:t>
            </a:r>
            <a:endParaRPr lang="es-ES" dirty="0"/>
          </a:p>
        </p:txBody>
      </p:sp>
      <p:sp>
        <p:nvSpPr>
          <p:cNvPr id="3" name="2 Marcador de contenido"/>
          <p:cNvSpPr>
            <a:spLocks noGrp="1"/>
          </p:cNvSpPr>
          <p:nvPr>
            <p:ph sz="quarter" idx="1"/>
          </p:nvPr>
        </p:nvSpPr>
        <p:spPr/>
        <p:txBody>
          <a:bodyPr/>
          <a:lstStyle/>
          <a:p>
            <a:r>
              <a:rPr lang="es-ES" dirty="0" smtClean="0"/>
              <a:t>Teatro: Historia de una escalera, Antonio Buero Vallejo. </a:t>
            </a:r>
          </a:p>
          <a:p>
            <a:r>
              <a:rPr lang="es-ES" dirty="0" smtClean="0"/>
              <a:t>Novela: Entre visillos, Carmen Martín Gaite. </a:t>
            </a:r>
          </a:p>
          <a:p>
            <a:r>
              <a:rPr lang="es-ES" dirty="0" smtClean="0"/>
              <a:t>Poesía: Una antología poética de Federico García Lorca.</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2. </a:t>
            </a:r>
          </a:p>
          <a:p>
            <a:r>
              <a:rPr lang="es-ES" dirty="0" smtClean="0"/>
              <a:t>a) Escriba un antónimo de confusa.</a:t>
            </a:r>
          </a:p>
          <a:p>
            <a:r>
              <a:rPr lang="es-ES" dirty="0" smtClean="0"/>
              <a:t>b) Escriba un antónimo de intensa </a:t>
            </a:r>
          </a:p>
          <a:p>
            <a:r>
              <a:rPr lang="es-ES" dirty="0" smtClean="0"/>
              <a:t>c) Escriba un sinónimo de iguala en el contexto en que aparece. </a:t>
            </a:r>
          </a:p>
          <a:p>
            <a:r>
              <a:rPr lang="es-ES" dirty="0" smtClean="0"/>
              <a:t>d) Diga cuál es el significado de régimen en el contexto en que aparece. </a:t>
            </a:r>
          </a:p>
          <a:p>
            <a:endParaRPr lang="es-ES" dirty="0"/>
          </a:p>
          <a:p>
            <a:r>
              <a:rPr lang="es-ES" dirty="0" smtClean="0"/>
              <a:t>e) Diga un </a:t>
            </a:r>
            <a:r>
              <a:rPr lang="es-ES" dirty="0" err="1" smtClean="0"/>
              <a:t>hipónimo</a:t>
            </a:r>
            <a:r>
              <a:rPr lang="es-ES" dirty="0" smtClean="0"/>
              <a:t> de artista. (0-1,5 puntos) </a:t>
            </a:r>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sz="quarter" idx="1"/>
          </p:nvPr>
        </p:nvSpPr>
        <p:spPr/>
        <p:txBody>
          <a:bodyPr/>
          <a:lstStyle/>
          <a:p>
            <a:r>
              <a:rPr lang="es-ES" dirty="0" smtClean="0"/>
              <a:t>• Ejemplo 2. Combinación morfología y </a:t>
            </a:r>
            <a:r>
              <a:rPr lang="es-ES" dirty="0" err="1" smtClean="0"/>
              <a:t>modalización</a:t>
            </a:r>
            <a:r>
              <a:rPr lang="es-ES" dirty="0" smtClean="0"/>
              <a:t>:</a:t>
            </a: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1. Analice la estructura interna de las siguientes palabras, descomponiéndolas en sus formantes morfológicos básicos indicando expresamente el tipo de morfemas que se advierten en cada caso: </a:t>
            </a:r>
            <a:r>
              <a:rPr lang="es-ES" b="1" dirty="0" smtClean="0"/>
              <a:t>extraordinaria</a:t>
            </a:r>
            <a:r>
              <a:rPr lang="es-ES" dirty="0" smtClean="0"/>
              <a:t>, </a:t>
            </a:r>
            <a:r>
              <a:rPr lang="es-ES" b="1" dirty="0" smtClean="0"/>
              <a:t>conmovedora</a:t>
            </a:r>
            <a:r>
              <a:rPr lang="es-ES" dirty="0" smtClean="0"/>
              <a:t>, </a:t>
            </a:r>
            <a:r>
              <a:rPr lang="es-ES" b="1" dirty="0" smtClean="0"/>
              <a:t>intelectuales</a:t>
            </a:r>
            <a:r>
              <a:rPr lang="es-ES" dirty="0" smtClean="0"/>
              <a:t>, </a:t>
            </a:r>
            <a:r>
              <a:rPr lang="es-ES" b="1" dirty="0" smtClean="0"/>
              <a:t>sobrehumanamente</a:t>
            </a:r>
            <a:r>
              <a:rPr lang="es-ES" dirty="0" smtClean="0"/>
              <a:t> y </a:t>
            </a:r>
            <a:r>
              <a:rPr lang="es-ES" b="1" dirty="0" smtClean="0"/>
              <a:t>degenerados</a:t>
            </a:r>
            <a:r>
              <a:rPr lang="es-ES" dirty="0" smtClean="0"/>
              <a:t>. A continuación, señale la categoría léxica a la que pertenecen (sustantivo, adverbio, etc.) y la clase en la que se incluyen según su estructura (simple, derivada, etc.) (0-1,5 puntos)</a:t>
            </a:r>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 dirty="0" smtClean="0"/>
              <a:t>2. Comente con detalle cinco tipos de rasgos </a:t>
            </a:r>
            <a:r>
              <a:rPr lang="es-ES" dirty="0" err="1" smtClean="0"/>
              <a:t>modalizadores</a:t>
            </a:r>
            <a:r>
              <a:rPr lang="es-ES" dirty="0" smtClean="0"/>
              <a:t> utilizados en el texto (0-1.5 puntos).</a:t>
            </a:r>
          </a:p>
          <a:p>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 dirty="0" smtClean="0"/>
              <a:t>• Ejemplo 3. Combinación sintaxis y </a:t>
            </a:r>
            <a:r>
              <a:rPr lang="es-ES" dirty="0" err="1" smtClean="0"/>
              <a:t>modalización</a:t>
            </a:r>
            <a:r>
              <a:rPr lang="es-ES" dirty="0" smtClean="0"/>
              <a:t>:</a:t>
            </a:r>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85000" lnSpcReduction="20000"/>
          </a:bodyPr>
          <a:lstStyle/>
          <a:p>
            <a:r>
              <a:rPr lang="es-ES" dirty="0" smtClean="0"/>
              <a:t>1. Responda a las preguntas que se incluyen más abajo partiendo de la siguiente oración: “La música me parece la expresión más extraordinaria del espíritu humano, la única que nos iguala realmente a los dioses” (0-1.5 puntos). </a:t>
            </a:r>
          </a:p>
          <a:p>
            <a:r>
              <a:rPr lang="es-ES" dirty="0" smtClean="0"/>
              <a:t>a) Diga cuál es la función sintáctica que desempeña dentro de su sintagma verbal el sintagma “a los dioses” (0,3 puntos). </a:t>
            </a:r>
          </a:p>
          <a:p>
            <a:r>
              <a:rPr lang="es-ES" dirty="0" smtClean="0"/>
              <a:t>b) Diga cuál es la función sintáctica que desempeña el sintagma nominal “la única que nos iguala realmente a los dioses” (0,3 puntos). </a:t>
            </a:r>
          </a:p>
          <a:p>
            <a:r>
              <a:rPr lang="es-ES" dirty="0"/>
              <a:t>c</a:t>
            </a:r>
            <a:r>
              <a:rPr lang="es-ES" dirty="0" smtClean="0"/>
              <a:t>) Diga qué clase de oración es “que nos iguala realmente a los dioses” y cuál es su función sintáctica (0,3 puntos). </a:t>
            </a:r>
          </a:p>
          <a:p>
            <a:r>
              <a:rPr lang="es-ES" dirty="0"/>
              <a:t>d</a:t>
            </a:r>
            <a:r>
              <a:rPr lang="es-ES" dirty="0" smtClean="0"/>
              <a:t>) Diga cuál es la función sintáctica de “que” dentro de su oración (0,3 puntos). </a:t>
            </a:r>
          </a:p>
          <a:p>
            <a:r>
              <a:rPr lang="es-ES" dirty="0"/>
              <a:t>e</a:t>
            </a:r>
            <a:r>
              <a:rPr lang="es-ES" dirty="0" smtClean="0"/>
              <a:t>) Analice la composición del sintagma nominal “la expresión más extraordinaria del espíritu humano” (0,3 puntos). </a:t>
            </a:r>
            <a:endParaRPr lang="es-E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 dirty="0" smtClean="0"/>
              <a:t>2. Comente con detalle cinco tipos de rasgos </a:t>
            </a:r>
            <a:r>
              <a:rPr lang="es-ES" dirty="0" err="1" smtClean="0"/>
              <a:t>modalizadores</a:t>
            </a:r>
            <a:r>
              <a:rPr lang="es-ES" dirty="0" smtClean="0"/>
              <a:t> utilizados en el texto (0-1.5 puntos). </a:t>
            </a:r>
          </a:p>
          <a:p>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 dirty="0" smtClean="0"/>
              <a:t>• Ejemplo 4. Combinación léxico y </a:t>
            </a:r>
            <a:r>
              <a:rPr lang="es-ES" dirty="0" err="1" smtClean="0"/>
              <a:t>semantica</a:t>
            </a:r>
            <a:r>
              <a:rPr lang="es-ES" dirty="0" smtClean="0"/>
              <a:t> y </a:t>
            </a:r>
            <a:r>
              <a:rPr lang="es-ES" dirty="0" err="1" smtClean="0"/>
              <a:t>modalización</a:t>
            </a:r>
            <a:r>
              <a:rPr lang="es-ES" dirty="0" smtClean="0"/>
              <a:t>:</a:t>
            </a:r>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1. Léxico y semántica: </a:t>
            </a:r>
          </a:p>
          <a:p>
            <a:r>
              <a:rPr lang="es-ES" dirty="0" smtClean="0"/>
              <a:t>a) Escriba un antónimo de confusa </a:t>
            </a:r>
          </a:p>
          <a:p>
            <a:r>
              <a:rPr lang="es-ES" dirty="0" smtClean="0"/>
              <a:t>b) Escriba un antónimo de intensa </a:t>
            </a:r>
          </a:p>
          <a:p>
            <a:r>
              <a:rPr lang="es-ES" dirty="0" smtClean="0"/>
              <a:t>c) Escriba un sinónimo de iguala en el contexto en que aparece. </a:t>
            </a:r>
          </a:p>
          <a:p>
            <a:r>
              <a:rPr lang="es-ES" dirty="0" smtClean="0"/>
              <a:t>d) Diga cuál es el significado de régimen en el contexto en que aparece. </a:t>
            </a:r>
          </a:p>
          <a:p>
            <a:r>
              <a:rPr lang="es-ES" dirty="0" smtClean="0"/>
              <a:t>e) Escriba un </a:t>
            </a:r>
            <a:r>
              <a:rPr lang="es-ES" dirty="0" err="1" smtClean="0"/>
              <a:t>hipónimo</a:t>
            </a:r>
            <a:r>
              <a:rPr lang="es-ES" dirty="0" smtClean="0"/>
              <a:t> de artista. (0-1,5 puntos) </a:t>
            </a:r>
            <a:endParaRPr lang="es-E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 dirty="0" smtClean="0"/>
              <a:t>2. Comente con detalle cinco tipos de rasgos </a:t>
            </a:r>
            <a:r>
              <a:rPr lang="es-ES" dirty="0" err="1" smtClean="0"/>
              <a:t>modalizadores</a:t>
            </a:r>
            <a:r>
              <a:rPr lang="es-ES" dirty="0" smtClean="0"/>
              <a:t> utilizados en el texto (0- 1.5 puntos). </a:t>
            </a: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Cambio de la estructura del examen</a:t>
            </a:r>
            <a:endParaRPr lang="es-ES" dirty="0"/>
          </a:p>
        </p:txBody>
      </p:sp>
      <p:sp>
        <p:nvSpPr>
          <p:cNvPr id="3" name="2 Marcador de contenido"/>
          <p:cNvSpPr>
            <a:spLocks noGrp="1"/>
          </p:cNvSpPr>
          <p:nvPr>
            <p:ph sz="quarter" idx="1"/>
          </p:nvPr>
        </p:nvSpPr>
        <p:spPr/>
        <p:txBody>
          <a:bodyPr/>
          <a:lstStyle/>
          <a:p>
            <a:r>
              <a:rPr lang="es-ES" dirty="0"/>
              <a:t>S</a:t>
            </a:r>
            <a:r>
              <a:rPr lang="es-ES" dirty="0" smtClean="0"/>
              <a:t>e ha procurado que las respuestas que han de dar los alumnos a las cuestiones planteadas en el examen puedan ser más breves, con el fin de evitar el problema de “falta de tiempo”</a:t>
            </a:r>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LITERATURA</a:t>
            </a:r>
            <a:endParaRPr lang="es-ES" dirty="0"/>
          </a:p>
        </p:txBody>
      </p:sp>
      <p:sp>
        <p:nvSpPr>
          <p:cNvPr id="3" name="2 Marcador de contenido"/>
          <p:cNvSpPr>
            <a:spLocks noGrp="1"/>
          </p:cNvSpPr>
          <p:nvPr>
            <p:ph sz="quarter" idx="1"/>
          </p:nvPr>
        </p:nvSpPr>
        <p:spPr/>
        <p:txBody>
          <a:bodyPr>
            <a:normAutofit/>
          </a:bodyPr>
          <a:lstStyle/>
          <a:p>
            <a:r>
              <a:rPr lang="es-ES" dirty="0" smtClean="0"/>
              <a:t>Tomando como punto de partida un breve fragmento de una de las tres obras propuestas como objeto de estudio, se plantearán 3 preguntas (0-1 punto cada una), a través de las cuales el alumnado demostrará </a:t>
            </a:r>
          </a:p>
          <a:p>
            <a:pPr lvl="1"/>
            <a:r>
              <a:rPr lang="es-ES" dirty="0" smtClean="0"/>
              <a:t>su nivel de comprensión de la obra, </a:t>
            </a:r>
          </a:p>
          <a:p>
            <a:pPr lvl="1"/>
            <a:r>
              <a:rPr lang="es-ES" dirty="0" smtClean="0"/>
              <a:t>su conocimiento sobre la temática, los personajes, el estilo, trascendencia de esta en la producción del autor, los movimientos literarios de la época u otros elementos culturales y sociales con los que el texto muestre conexión. </a:t>
            </a:r>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Las </a:t>
            </a:r>
            <a:r>
              <a:rPr lang="es-ES" b="1" dirty="0" smtClean="0">
                <a:solidFill>
                  <a:srgbClr val="FF0000"/>
                </a:solidFill>
              </a:rPr>
              <a:t>respuestas</a:t>
            </a:r>
            <a:r>
              <a:rPr lang="es-ES" dirty="0" smtClean="0"/>
              <a:t> deberán ser </a:t>
            </a:r>
            <a:r>
              <a:rPr lang="es-ES" b="1" dirty="0" smtClean="0">
                <a:solidFill>
                  <a:srgbClr val="FF0000"/>
                </a:solidFill>
              </a:rPr>
              <a:t>breves</a:t>
            </a:r>
            <a:r>
              <a:rPr lang="es-ES" dirty="0" smtClean="0"/>
              <a:t> (no más de </a:t>
            </a:r>
            <a:r>
              <a:rPr lang="es-ES" b="1" dirty="0" smtClean="0">
                <a:solidFill>
                  <a:srgbClr val="FF0000"/>
                </a:solidFill>
              </a:rPr>
              <a:t>un párrafo</a:t>
            </a:r>
            <a:r>
              <a:rPr lang="es-ES" dirty="0" smtClean="0"/>
              <a:t>) y dirigidas a desarrollar el contenido de la pregunta de forma concisa y clara</a:t>
            </a:r>
          </a:p>
          <a:p>
            <a:r>
              <a:rPr lang="es-ES" dirty="0" smtClean="0"/>
              <a:t>La extensión del párrafo se podrá especificar en el examen.</a:t>
            </a:r>
          </a:p>
          <a:p>
            <a:r>
              <a:rPr lang="es-ES" dirty="0" smtClean="0"/>
              <a:t>Para la </a:t>
            </a:r>
            <a:r>
              <a:rPr lang="es-ES" b="1" dirty="0" smtClean="0">
                <a:solidFill>
                  <a:srgbClr val="FF0000"/>
                </a:solidFill>
              </a:rPr>
              <a:t>evaluación</a:t>
            </a:r>
            <a:r>
              <a:rPr lang="es-ES" dirty="0" smtClean="0"/>
              <a:t> de este bloque se tendrán también en cuenta </a:t>
            </a:r>
            <a:r>
              <a:rPr lang="es-ES" b="1" dirty="0" smtClean="0">
                <a:solidFill>
                  <a:srgbClr val="FF0000"/>
                </a:solidFill>
              </a:rPr>
              <a:t>aspectos de redacción </a:t>
            </a:r>
            <a:r>
              <a:rPr lang="es-ES" dirty="0" smtClean="0"/>
              <a:t>y de estilo.</a:t>
            </a:r>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lstStyle/>
          <a:p>
            <a:r>
              <a:rPr lang="es-ES" dirty="0" smtClean="0"/>
              <a:t>El bloque de EDUCACIÓN LITERARIA incluirá </a:t>
            </a:r>
            <a:r>
              <a:rPr lang="es-ES" b="1" dirty="0" smtClean="0">
                <a:solidFill>
                  <a:srgbClr val="FF0000"/>
                </a:solidFill>
              </a:rPr>
              <a:t>dos</a:t>
            </a:r>
            <a:r>
              <a:rPr lang="es-ES" dirty="0" smtClean="0"/>
              <a:t> preguntas referidas al </a:t>
            </a:r>
            <a:r>
              <a:rPr lang="es-ES" b="1" dirty="0" smtClean="0">
                <a:solidFill>
                  <a:srgbClr val="FF0000"/>
                </a:solidFill>
              </a:rPr>
              <a:t>texto</a:t>
            </a:r>
            <a:r>
              <a:rPr lang="es-ES" dirty="0" smtClean="0"/>
              <a:t> propuesto en el examen y </a:t>
            </a:r>
            <a:r>
              <a:rPr lang="es-ES" b="1" dirty="0" smtClean="0">
                <a:solidFill>
                  <a:srgbClr val="FF0000"/>
                </a:solidFill>
              </a:rPr>
              <a:t>una</a:t>
            </a:r>
            <a:r>
              <a:rPr lang="es-ES" dirty="0" smtClean="0"/>
              <a:t> pregunta referida al </a:t>
            </a:r>
            <a:r>
              <a:rPr lang="es-ES" b="1" dirty="0" smtClean="0">
                <a:solidFill>
                  <a:srgbClr val="FF0000"/>
                </a:solidFill>
              </a:rPr>
              <a:t>contexto</a:t>
            </a:r>
            <a:r>
              <a:rPr lang="es-ES" dirty="0" smtClean="0"/>
              <a:t>, obra del autor o de la autora, etc.</a:t>
            </a:r>
            <a:endParaRPr lang="es-E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Ejemplo de preguntas literatura</a:t>
            </a:r>
            <a:endParaRPr lang="es-ES" dirty="0"/>
          </a:p>
        </p:txBody>
      </p:sp>
      <p:sp>
        <p:nvSpPr>
          <p:cNvPr id="3" name="2 Marcador de contenido"/>
          <p:cNvSpPr>
            <a:spLocks noGrp="1"/>
          </p:cNvSpPr>
          <p:nvPr>
            <p:ph sz="quarter" idx="1"/>
          </p:nvPr>
        </p:nvSpPr>
        <p:spPr/>
        <p:txBody>
          <a:bodyPr>
            <a:normAutofit lnSpcReduction="10000"/>
          </a:bodyPr>
          <a:lstStyle/>
          <a:p>
            <a:r>
              <a:rPr lang="es-ES" dirty="0"/>
              <a:t>La aurora de nueva york tiene</a:t>
            </a:r>
            <a:r>
              <a:rPr lang="es-ES" dirty="0" smtClean="0"/>
              <a:t/>
            </a:r>
            <a:br>
              <a:rPr lang="es-ES" dirty="0" smtClean="0"/>
            </a:br>
            <a:r>
              <a:rPr lang="es-ES" dirty="0"/>
              <a:t>Cuatro columnas de cieno</a:t>
            </a:r>
            <a:r>
              <a:rPr lang="es-ES" dirty="0" smtClean="0"/>
              <a:t/>
            </a:r>
            <a:br>
              <a:rPr lang="es-ES" dirty="0" smtClean="0"/>
            </a:br>
            <a:r>
              <a:rPr lang="es-ES" dirty="0"/>
              <a:t>Y un huracán de negras palomas</a:t>
            </a:r>
            <a:r>
              <a:rPr lang="es-ES" dirty="0" smtClean="0"/>
              <a:t/>
            </a:r>
            <a:br>
              <a:rPr lang="es-ES" dirty="0" smtClean="0"/>
            </a:br>
            <a:r>
              <a:rPr lang="es-ES" dirty="0"/>
              <a:t>Que chapotean las aguas podridas.</a:t>
            </a:r>
            <a:r>
              <a:rPr lang="es-ES" dirty="0" smtClean="0"/>
              <a:t/>
            </a:r>
            <a:br>
              <a:rPr lang="es-ES" dirty="0" smtClean="0"/>
            </a:br>
            <a:r>
              <a:rPr lang="es-ES" dirty="0"/>
              <a:t>La aurora de nueva york gime</a:t>
            </a:r>
            <a:r>
              <a:rPr lang="es-ES" dirty="0" smtClean="0"/>
              <a:t/>
            </a:r>
            <a:br>
              <a:rPr lang="es-ES" dirty="0" smtClean="0"/>
            </a:br>
            <a:r>
              <a:rPr lang="es-ES" dirty="0"/>
              <a:t>Por las inmensas escaleras</a:t>
            </a:r>
            <a:r>
              <a:rPr lang="es-ES" dirty="0" smtClean="0"/>
              <a:t/>
            </a:r>
            <a:br>
              <a:rPr lang="es-ES" dirty="0" smtClean="0"/>
            </a:br>
            <a:r>
              <a:rPr lang="es-ES" dirty="0"/>
              <a:t>Buscando entre las aristas</a:t>
            </a:r>
            <a:r>
              <a:rPr lang="es-ES" dirty="0" smtClean="0"/>
              <a:t/>
            </a:r>
            <a:br>
              <a:rPr lang="es-ES" dirty="0" smtClean="0"/>
            </a:br>
            <a:r>
              <a:rPr lang="es-ES" dirty="0"/>
              <a:t>Nardos de angustia dibujada.</a:t>
            </a:r>
            <a:r>
              <a:rPr lang="es-ES" dirty="0" smtClean="0"/>
              <a:t/>
            </a:r>
            <a:br>
              <a:rPr lang="es-ES" dirty="0" smtClean="0"/>
            </a:br>
            <a:r>
              <a:rPr lang="es-ES" dirty="0"/>
              <a:t>La aurora llega y nadie la recibe en su boca</a:t>
            </a:r>
            <a:r>
              <a:rPr lang="es-ES" dirty="0" smtClean="0"/>
              <a:t/>
            </a:r>
            <a:br>
              <a:rPr lang="es-ES" dirty="0" smtClean="0"/>
            </a:br>
            <a:r>
              <a:rPr lang="es-ES" dirty="0"/>
              <a:t>Porque allí no hay mañana ni esperanza posible:</a:t>
            </a:r>
            <a:r>
              <a:rPr lang="es-ES" dirty="0" smtClean="0"/>
              <a:t/>
            </a:r>
            <a:br>
              <a:rPr lang="es-ES" dirty="0" smtClean="0"/>
            </a:br>
            <a:r>
              <a:rPr lang="es-ES" dirty="0"/>
              <a:t>A veces las monedas en enjambres furiosos</a:t>
            </a:r>
            <a:r>
              <a:rPr lang="es-ES" dirty="0" smtClean="0"/>
              <a:t/>
            </a:r>
            <a:br>
              <a:rPr lang="es-ES" dirty="0" smtClean="0"/>
            </a:br>
            <a:r>
              <a:rPr lang="es-ES" dirty="0"/>
              <a:t>Taladran y devoran abandonados niños.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85000" lnSpcReduction="10000"/>
          </a:bodyPr>
          <a:lstStyle/>
          <a:p>
            <a:r>
              <a:rPr lang="es-ES" dirty="0" smtClean="0"/>
              <a:t>a) En estas tres estrofas se da una visión muy particular de la ciudad de Nueva York. Más que un paraíso parece la capital de una sociedad deshumanizada, desesperanzada y degradada. Seleccione tres imágenes que sugieran esa visión negativa y comente (en un párrafo no superior a 5 líneas) su relación con el tema general del libro. </a:t>
            </a:r>
          </a:p>
          <a:p>
            <a:r>
              <a:rPr lang="es-ES" dirty="0" smtClean="0"/>
              <a:t>b) En el texto, la aurora (el amanecer) y los nardos, como en otros poemas del mismo autor, tienen un sentido simbólico, pero ahora aparecen rodeados de imágenes (metáforas, personificaciones…) más alucinantes que lógicas. Explique brevemente (entre 2 y 4 líneas) con qué movimiento de vanguardia –dadaísmo, creacionismo, surrealismo– se relaciona este lenguaje poético y justifica la respuesta. </a:t>
            </a:r>
          </a:p>
          <a:p>
            <a:r>
              <a:rPr lang="es-ES" dirty="0" smtClean="0"/>
              <a:t>c) ¿Qué relación hay entre la Guerra Civil y el autor de estos versos? Explíquelo en un máximo de 3 líneas. </a:t>
            </a:r>
            <a:endParaRPr lang="es-E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85000" lnSpcReduction="20000"/>
          </a:bodyPr>
          <a:lstStyle/>
          <a:p>
            <a:r>
              <a:rPr lang="es-ES" dirty="0" smtClean="0"/>
              <a:t>Julia subió al escalón con las rodillas, y acercó los ojos a la rejilla de su lado que acababa de abrirse. Distinguió confusamente los rasgos abultados del rostro de don Luis. — Ave María Purísima. — Sin pecado concebida. — Padre, soy Julia. — Ah, Julia, Julita. Vamos a ver, hija. Siempre aquella cosa en la garganta, como un latido apresurado que entorpecía las primeras palabras. Siempre desde pequeña, y cada vez más agudizado. Sentía a sus espaldas las luces de las velas, los cánticos, los rezos, los ojos guiñados de los santos, mezclarse, menearse en un jarabe espeso y giratorio que se aplastaba contra ella inmovilizándola de cara a la madera, aturdiéndola con su hervor confuso. Apretó dentro del bolsillo de la chaqueta el papel arrugado y sobadísimo. Antes, a la luz escasa de una bombilla lo había estado repasando, pero la verdad es que fue más bien por deleite. Lo había escrito anoche, cuando el insomnio. — Verá, padre, que algunas veces cuando he ido al cine, me excito y tengo malos sueños. </a:t>
            </a:r>
            <a:endParaRPr lang="es-E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a) ¿Quién es Julia? Responda en un párrafo de 4 líneas máximo. </a:t>
            </a:r>
          </a:p>
          <a:p>
            <a:r>
              <a:rPr lang="es-ES" dirty="0" smtClean="0"/>
              <a:t>b) ¿Con qué generación literaria hay que identificar al autor o autora? Enumere tres características de esa generación. </a:t>
            </a:r>
          </a:p>
          <a:p>
            <a:r>
              <a:rPr lang="es-ES" dirty="0" smtClean="0"/>
              <a:t>c) ¿Encuentra en el texto algún tipo de crítica a la vida cotidiana de las mujeres, a la moral y al modelo de sociedad patriarcal impuestos por la Iglesia y el gobierno franquista? Razone su respuesta en un máximo de cuatro líneas. </a:t>
            </a:r>
            <a:endParaRPr lang="es-E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55000" lnSpcReduction="20000"/>
          </a:bodyPr>
          <a:lstStyle/>
          <a:p>
            <a:r>
              <a:rPr lang="es-ES" dirty="0" smtClean="0"/>
              <a:t>TRINI..- (A su padre, que se recuesta en la barandilla, pensativo.) ¿No entra, padre? </a:t>
            </a:r>
          </a:p>
          <a:p>
            <a:r>
              <a:rPr lang="es-ES" dirty="0" smtClean="0"/>
              <a:t>SEÑOR JUAN.- No, hija. ¿Para qué? Ya he visto arrancar muchos coches fúnebres en esta vida. (Pausa.) ¿Te acuerdas del de doña Asunción? Fue un entierro de primera, con caja de terciopelo... </a:t>
            </a:r>
          </a:p>
          <a:p>
            <a:r>
              <a:rPr lang="es-ES" dirty="0" smtClean="0"/>
              <a:t>TRINI.- Dicen que lo pagó don Manuel. </a:t>
            </a:r>
          </a:p>
          <a:p>
            <a:r>
              <a:rPr lang="es-ES" dirty="0" smtClean="0"/>
              <a:t>SEÑOR JUAN.- Es muy posible. Aunque el entierro de don Manuel fue menos lujoso.</a:t>
            </a:r>
          </a:p>
          <a:p>
            <a:r>
              <a:rPr lang="es-ES" dirty="0" smtClean="0"/>
              <a:t>TRINI.- Es que ése lo pagaron los hijos.</a:t>
            </a:r>
          </a:p>
          <a:p>
            <a:r>
              <a:rPr lang="es-ES" dirty="0" smtClean="0"/>
              <a:t>SEÑOR JUAN.- Claro. (Pausa.) Y ahora, Gregorio. No sé cómo ha podido durar estos diez años. Desde la jubilación no levantó cabeza. (Pausa.) ¡A todos nos llegará la hora! </a:t>
            </a:r>
          </a:p>
          <a:p>
            <a:r>
              <a:rPr lang="es-ES" dirty="0" smtClean="0"/>
              <a:t>TRINI.- (Juntándosele.) ¡Padre, no diga eso! </a:t>
            </a:r>
          </a:p>
          <a:p>
            <a:r>
              <a:rPr lang="es-ES" dirty="0" smtClean="0"/>
              <a:t>SEÑOR JUAN.- ¡Si es la verdad, hija! Y quizá muy pronto. </a:t>
            </a:r>
          </a:p>
          <a:p>
            <a:r>
              <a:rPr lang="es-ES" dirty="0" smtClean="0"/>
              <a:t>TRINI.- No piense en esas cosas. Usted está muy bien todavía... </a:t>
            </a:r>
          </a:p>
          <a:p>
            <a:r>
              <a:rPr lang="es-ES" dirty="0" smtClean="0"/>
              <a:t>SEÑOR JUAN.- No lo creas. Eso es por fuera. Por dentro… me duelen muchas cosas. (Se acerca, como al descuido, a la puerta IV. Mira a TRINI. Señala tímidamente a la puerta.) Esto. Esto me matará. </a:t>
            </a:r>
          </a:p>
          <a:p>
            <a:r>
              <a:rPr lang="es-ES" dirty="0" smtClean="0"/>
              <a:t>TRINI.- (Acercándose.) No, padre. Rosita es buena... </a:t>
            </a:r>
          </a:p>
          <a:p>
            <a:r>
              <a:rPr lang="es-ES" dirty="0" smtClean="0"/>
              <a:t>SEÑOR JUAN.- (Separándose de nuevo y con triste sonrisa.) ¡Buena! (Se asoma a su casa. Suspira. Pasa junto al II y escucha un momento.) Estos nos han chistado. </a:t>
            </a:r>
          </a:p>
          <a:p>
            <a:r>
              <a:rPr lang="es-ES" dirty="0" smtClean="0"/>
              <a:t>TRINI. No. (El padre se detiene después ante la puerta I. Apoya las manos en el marco y mira al interior vacío.) </a:t>
            </a:r>
            <a:endParaRPr lang="es-E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a) ¿Quiénes son </a:t>
            </a:r>
            <a:r>
              <a:rPr lang="es-ES" dirty="0" err="1" smtClean="0"/>
              <a:t>Trini</a:t>
            </a:r>
            <a:r>
              <a:rPr lang="es-ES" dirty="0" smtClean="0"/>
              <a:t>, el Señor Juan y Rosa? Responda en un párrafo de 6 líneas máximo (0-1 punto).. </a:t>
            </a:r>
          </a:p>
          <a:p>
            <a:r>
              <a:rPr lang="es-ES" dirty="0" smtClean="0"/>
              <a:t>b) Dentro de la producción del autor que escribió este texto, ¿a qué etapa pertenece esta obra? Caracterícela en un máximo de 10 líneas (0-1 punto).. </a:t>
            </a:r>
          </a:p>
          <a:p>
            <a:r>
              <a:rPr lang="es-ES" dirty="0" smtClean="0"/>
              <a:t>c) ¿Se advierte en el texto un tono de melancolía o de tristeza? ¿Tiene algo que ver con el ambiente que se vivió en España tras la Guerra Civil? Razone su respuesta en un máximo de 7 líneas(0-1 punto).. </a:t>
            </a:r>
            <a:endParaRPr lang="es-E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62500" lnSpcReduction="20000"/>
          </a:bodyPr>
          <a:lstStyle/>
          <a:p>
            <a:r>
              <a:rPr lang="es-ES" dirty="0" smtClean="0"/>
              <a:t>FERNANDO.- Puedes reírte. Pero te aseguro que no sé cómo aguanto. (Breve pausa) En fin, ¡para qué hablar! ¿Qué hay por tu fábrica?</a:t>
            </a:r>
          </a:p>
          <a:p>
            <a:r>
              <a:rPr lang="es-ES" dirty="0" smtClean="0"/>
              <a:t>URBANO.- ¡Muchas cosas! Desde la última huelga de metalúrgicos la gente se sindica a toda prisa. A ver cuándo nos imitáis los dependientes. </a:t>
            </a:r>
          </a:p>
          <a:p>
            <a:r>
              <a:rPr lang="es-ES" dirty="0" smtClean="0"/>
              <a:t>FERNANDO.- No me interesan esas cosas. </a:t>
            </a:r>
          </a:p>
          <a:p>
            <a:r>
              <a:rPr lang="es-ES" dirty="0" smtClean="0"/>
              <a:t>URBANO.- Porque eres tonto. No sé de qué te sirve tanta lectura. </a:t>
            </a:r>
          </a:p>
          <a:p>
            <a:r>
              <a:rPr lang="es-ES" dirty="0" smtClean="0"/>
              <a:t>FERNANDO.- ¿Me quieres decir lo que sacáis en limpio de esos líos? </a:t>
            </a:r>
          </a:p>
          <a:p>
            <a:r>
              <a:rPr lang="es-ES" dirty="0" smtClean="0"/>
              <a:t>URBANO.- Fernando, eres un desgraciado. Y lo peor es que no lo sabes. Los pobres diablos como nosotros nunca lograremos mejorar de vida sin la ayuda mutua. Y eso es el sindicato. ¡Solidaridad! Esa es nuestra palabra. Y sería la tuya si te dieses cuenta de que no eres más que un triste hortera. ¡Pero como te crees un marqués! </a:t>
            </a:r>
          </a:p>
          <a:p>
            <a:r>
              <a:rPr lang="es-ES" dirty="0" smtClean="0"/>
              <a:t>FERNANDO.- No me creo nada. Sólo quiero subir. ¿Comprendes? ¡Subir! Y dejar toda esta sordidez en que vivimos. </a:t>
            </a:r>
          </a:p>
          <a:p>
            <a:r>
              <a:rPr lang="es-ES" dirty="0" smtClean="0"/>
              <a:t>URBANO.- Y a los demás que los parta un rayo. </a:t>
            </a:r>
          </a:p>
          <a:p>
            <a:r>
              <a:rPr lang="es-ES" dirty="0" smtClean="0"/>
              <a:t>FERNANDO.- ¿Qué tengo yo que ver con los demás? Nadie hace nada por nadie. Y vosotros os metéis en el sindicato porque no tenéis arranque para subir solos. Pero ese no es camino para mí. Yo sé que puedo subir y subiré solo. </a:t>
            </a:r>
          </a:p>
          <a:p>
            <a:r>
              <a:rPr lang="es-ES" dirty="0" smtClean="0"/>
              <a:t>URBANO.- ¿Se puede uno reír? </a:t>
            </a:r>
          </a:p>
          <a:p>
            <a:r>
              <a:rPr lang="es-ES" dirty="0" smtClean="0"/>
              <a:t>FERNANDO.- Haz lo que te dé la gana. </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ESTRUCTURA DEL EXAMEN</a:t>
            </a:r>
            <a:endParaRPr lang="es-ES" dirty="0"/>
          </a:p>
        </p:txBody>
      </p:sp>
      <p:sp>
        <p:nvSpPr>
          <p:cNvPr id="3" name="2 Marcador de contenido"/>
          <p:cNvSpPr>
            <a:spLocks noGrp="1"/>
          </p:cNvSpPr>
          <p:nvPr>
            <p:ph sz="quarter" idx="1"/>
          </p:nvPr>
        </p:nvSpPr>
        <p:spPr/>
        <p:txBody>
          <a:bodyPr/>
          <a:lstStyle/>
          <a:p>
            <a:r>
              <a:rPr lang="es-ES" dirty="0" smtClean="0"/>
              <a:t>Cada opción constará de </a:t>
            </a:r>
            <a:r>
              <a:rPr lang="es-ES" b="1" dirty="0" smtClean="0">
                <a:solidFill>
                  <a:srgbClr val="FF0000"/>
                </a:solidFill>
              </a:rPr>
              <a:t>tres</a:t>
            </a:r>
            <a:r>
              <a:rPr lang="es-ES" dirty="0" smtClean="0"/>
              <a:t> bloques de preguntas, un bloque común (el correspondiente a COMUNICACIÓN ESCRITA) y dos incluidos en las dos opciones que contendrán preguntas diferentes. </a:t>
            </a:r>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a) ¿Quiénes son Fernando y Urbano? Responda en un párrafo de 4 líneas máximo. </a:t>
            </a:r>
          </a:p>
          <a:p>
            <a:r>
              <a:rPr lang="es-ES" dirty="0" smtClean="0"/>
              <a:t>b) ¿Con qué generación literaria hay que identificar al autor? Enumere tres características de esa generación. </a:t>
            </a:r>
          </a:p>
          <a:p>
            <a:r>
              <a:rPr lang="es-ES" dirty="0" smtClean="0"/>
              <a:t>c) ¿Se advierte en el texto alguna alusión a la pobreza y la opresión que se vivió en España tras la Guerra Civil? Razone su respuesta en un máximo de 4 líneas. </a:t>
            </a:r>
            <a:endParaRPr lang="es-E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a:xfrm>
            <a:off x="457200" y="1600200"/>
            <a:ext cx="8229600" cy="4829196"/>
          </a:xfrm>
        </p:spPr>
        <p:txBody>
          <a:bodyPr>
            <a:normAutofit fontScale="62500" lnSpcReduction="20000"/>
          </a:bodyPr>
          <a:lstStyle/>
          <a:p>
            <a:r>
              <a:rPr lang="es-ES" dirty="0" smtClean="0"/>
              <a:t>«Si lloras porque has perdido el sol, las lágrimas no te dejarán ver las estrellas», había leído Teo en un libro de pensamientos sobre la resignación y el dolor que tenía su hermana en la mesilla de noche. Dijo a su madre que comprara café bueno y se metió en su cuarto a preparar las oposiciones a Notarías. </a:t>
            </a:r>
          </a:p>
          <a:p>
            <a:r>
              <a:rPr lang="es-ES" dirty="0" smtClean="0"/>
              <a:t>—¿Ya no va a Madrid? —le preguntaban a Elvira sus amigas. </a:t>
            </a:r>
          </a:p>
          <a:p>
            <a:r>
              <a:rPr lang="es-ES" dirty="0" smtClean="0"/>
              <a:t>—No. Ha dicho que no necesita academia, que las piensa sacar lo mismo ahora. Será que no quiere dejaros solas a tu madre y a ti. </a:t>
            </a:r>
          </a:p>
          <a:p>
            <a:r>
              <a:rPr lang="es-ES" dirty="0" smtClean="0"/>
              <a:t>—No sé. </a:t>
            </a:r>
          </a:p>
          <a:p>
            <a:r>
              <a:rPr lang="es-ES" dirty="0" smtClean="0"/>
              <a:t>—Chica, qué fiera, yo le encuentro un mérito enorme. Vaya fuerza de voluntad, con el ánimo que tendrá después de lo que os ha pasado. </a:t>
            </a:r>
          </a:p>
          <a:p>
            <a:r>
              <a:rPr lang="es-ES" dirty="0" smtClean="0"/>
              <a:t>—Él dice que eso del ánimo es pretexto de vagos, que querer es poder. </a:t>
            </a:r>
          </a:p>
          <a:p>
            <a:r>
              <a:rPr lang="es-ES" dirty="0" smtClean="0"/>
              <a:t>—Ya ves, igual las saca. ¿Y Emilio? —¿Emilio, qué? —Que si las sacará Emilio. —Ay, vaya preguntas, yo qué sé. </a:t>
            </a:r>
          </a:p>
          <a:p>
            <a:r>
              <a:rPr lang="es-ES" dirty="0" smtClean="0"/>
              <a:t>—Mujer, algo te habrá dicho, ¿no viene a estudiar con tu hermano? </a:t>
            </a:r>
          </a:p>
          <a:p>
            <a:r>
              <a:rPr lang="es-ES" dirty="0" smtClean="0"/>
              <a:t>—Eso parece, alguna vez lo veo que viene. En plan de consulta. </a:t>
            </a:r>
          </a:p>
          <a:p>
            <a:r>
              <a:rPr lang="es-ES" dirty="0" smtClean="0"/>
              <a:t>Las chicas sin novio andaban revueltas a cada principio de temporada, pendientes de los chicos conocidos que preparaban oposición de Notarías. Casi todas estaban de acuerdo en que era la mejor salida de la carrera de Derecho, la cosa más segura. Otras, las menos, ponían algunos reparos. </a:t>
            </a:r>
            <a:endParaRPr lang="es-E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92500" lnSpcReduction="20000"/>
          </a:bodyPr>
          <a:lstStyle/>
          <a:p>
            <a:r>
              <a:rPr lang="es-ES" dirty="0" smtClean="0"/>
              <a:t>a) ¿A qué parte de la obra (capítulo, momento) a la que pertenece el texto corresponde el fragmento? Contextualícelo y responda en un párrafo no superior a 5 líneas (0-1 punto). </a:t>
            </a:r>
          </a:p>
          <a:p>
            <a:r>
              <a:rPr lang="es-ES" dirty="0" smtClean="0"/>
              <a:t>b) Dentro de la producción del narrador o narradora que escribió este texto, ¿a qué etapa pertenece esta obra? Caracterícela en un máximo de 3 líneas (0-1 punto).. </a:t>
            </a:r>
          </a:p>
          <a:p>
            <a:endParaRPr lang="es-ES" dirty="0"/>
          </a:p>
          <a:p>
            <a:r>
              <a:rPr lang="es-ES" dirty="0" smtClean="0"/>
              <a:t>c) En la frase “Las chicas sin novio andaban revueltas a cada principio de temporada, pendientes de los chicos conocidos que preparaban oposición de Notarías”, ¿cuál es la postura que manifiesta del autor sobre la vida cotidiana de las mujeres y la sociedad española de la época? Razone su respuesta en un máximo de 4 líneas (0-1 punto). </a:t>
            </a:r>
            <a:endParaRPr lang="es-E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fontScale="92500" lnSpcReduction="10000"/>
          </a:bodyPr>
          <a:lstStyle/>
          <a:p>
            <a:r>
              <a:rPr lang="es-ES" dirty="0"/>
              <a:t>La luna vino a la fragua</a:t>
            </a:r>
            <a:br>
              <a:rPr lang="es-ES" dirty="0"/>
            </a:br>
            <a:r>
              <a:rPr lang="es-ES" dirty="0"/>
              <a:t>con su polisón de nardos.</a:t>
            </a:r>
            <a:br>
              <a:rPr lang="es-ES" dirty="0"/>
            </a:br>
            <a:r>
              <a:rPr lang="es-ES" dirty="0"/>
              <a:t>El niño la mira </a:t>
            </a:r>
            <a:r>
              <a:rPr lang="es-ES" dirty="0" err="1"/>
              <a:t>mira</a:t>
            </a:r>
            <a:r>
              <a:rPr lang="es-ES" dirty="0"/>
              <a:t>.</a:t>
            </a:r>
            <a:br>
              <a:rPr lang="es-ES" dirty="0"/>
            </a:br>
            <a:r>
              <a:rPr lang="es-ES" dirty="0"/>
              <a:t>El niño la está mirando.</a:t>
            </a:r>
          </a:p>
          <a:p>
            <a:r>
              <a:rPr lang="es-ES" dirty="0"/>
              <a:t>En el aire conmovido</a:t>
            </a:r>
            <a:br>
              <a:rPr lang="es-ES" dirty="0"/>
            </a:br>
            <a:r>
              <a:rPr lang="es-ES" dirty="0"/>
              <a:t>mueve la luna sus brazos</a:t>
            </a:r>
            <a:br>
              <a:rPr lang="es-ES" dirty="0"/>
            </a:br>
            <a:r>
              <a:rPr lang="es-ES" dirty="0"/>
              <a:t>y enseña, lúbrica y pura,</a:t>
            </a:r>
            <a:br>
              <a:rPr lang="es-ES" dirty="0"/>
            </a:br>
            <a:r>
              <a:rPr lang="es-ES" dirty="0"/>
              <a:t>sus senos de duro estaño.</a:t>
            </a:r>
          </a:p>
          <a:p>
            <a:r>
              <a:rPr lang="es-ES" dirty="0"/>
              <a:t>Huye luna, luna, luna.</a:t>
            </a:r>
            <a:br>
              <a:rPr lang="es-ES" dirty="0"/>
            </a:br>
            <a:r>
              <a:rPr lang="es-ES" dirty="0"/>
              <a:t>Si vinieran los gitanos,</a:t>
            </a:r>
            <a:br>
              <a:rPr lang="es-ES" dirty="0"/>
            </a:br>
            <a:r>
              <a:rPr lang="es-ES" dirty="0"/>
              <a:t>harían con tu corazón</a:t>
            </a:r>
            <a:br>
              <a:rPr lang="es-ES" dirty="0"/>
            </a:br>
            <a:r>
              <a:rPr lang="es-ES" dirty="0"/>
              <a:t>collares y anillos blancos.</a:t>
            </a:r>
          </a:p>
          <a:p>
            <a:endParaRPr lang="es-ES" dirty="0" smtClean="0"/>
          </a:p>
          <a:p>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sz="quarter" idx="1"/>
          </p:nvPr>
        </p:nvSpPr>
        <p:spPr/>
        <p:txBody>
          <a:bodyPr>
            <a:normAutofit/>
          </a:bodyPr>
          <a:lstStyle/>
          <a:p>
            <a:r>
              <a:rPr lang="es-ES" dirty="0" smtClean="0"/>
              <a:t>a) En el texto hay dos términos (símbolos, temas) característicos de la obra de este autor: luna y gitanos. Explica brevemente (entre 2 y 4 líneas) el significado de ambos. </a:t>
            </a:r>
          </a:p>
          <a:p>
            <a:r>
              <a:rPr lang="es-ES" dirty="0" smtClean="0"/>
              <a:t>b) Dentro de la producción del poeta que escribió estos versos, ¿a qué etapa pertenece esta obra? Defínela en un máximo de tres líneas. </a:t>
            </a:r>
          </a:p>
          <a:p>
            <a:r>
              <a:rPr lang="es-ES" dirty="0" smtClean="0"/>
              <a:t>c) ¿Con qué generación literaria se identifica el autor del poema? Enumera tres características de la misma. </a:t>
            </a:r>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ACLARACIONES</a:t>
            </a:r>
            <a:endParaRPr lang="es-ES" dirty="0"/>
          </a:p>
        </p:txBody>
      </p:sp>
      <p:sp>
        <p:nvSpPr>
          <p:cNvPr id="3" name="2 Marcador de contenido"/>
          <p:cNvSpPr>
            <a:spLocks noGrp="1"/>
          </p:cNvSpPr>
          <p:nvPr>
            <p:ph sz="quarter" idx="1"/>
          </p:nvPr>
        </p:nvSpPr>
        <p:spPr/>
        <p:txBody>
          <a:bodyPr/>
          <a:lstStyle/>
          <a:p>
            <a:r>
              <a:rPr lang="es-ES" dirty="0" smtClean="0"/>
              <a:t>Las opciones A y B podrán incluir preguntas sobre las mismas materias (sintaxis, morfología, etc.) aunque sean diferentes las preguntas concretas.</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I. COMUNICACIÓN ESCRITA (0-4 puntos) </a:t>
            </a:r>
            <a:endParaRPr lang="es-ES" dirty="0"/>
          </a:p>
        </p:txBody>
      </p:sp>
      <p:sp>
        <p:nvSpPr>
          <p:cNvPr id="3" name="2 Marcador de contenido"/>
          <p:cNvSpPr>
            <a:spLocks noGrp="1"/>
          </p:cNvSpPr>
          <p:nvPr>
            <p:ph sz="quarter" idx="1"/>
          </p:nvPr>
        </p:nvSpPr>
        <p:spPr/>
        <p:txBody>
          <a:bodyPr/>
          <a:lstStyle/>
          <a:p>
            <a:r>
              <a:rPr lang="es-ES" dirty="0" smtClean="0"/>
              <a:t>Resumen del texto (0-1 punto)</a:t>
            </a:r>
          </a:p>
          <a:p>
            <a:r>
              <a:rPr lang="es-ES" dirty="0" smtClean="0"/>
              <a:t>Pregunta de comprensión (0-1 punto). </a:t>
            </a:r>
          </a:p>
          <a:p>
            <a:r>
              <a:rPr lang="es-ES" dirty="0" smtClean="0"/>
              <a:t>Pregunta de producción (0-2 puntos). </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Resumen del texto (0-1 punto)</a:t>
            </a:r>
            <a:endParaRPr lang="es-ES" dirty="0"/>
          </a:p>
        </p:txBody>
      </p:sp>
      <p:sp>
        <p:nvSpPr>
          <p:cNvPr id="3" name="2 Marcador de contenido"/>
          <p:cNvSpPr>
            <a:spLocks noGrp="1"/>
          </p:cNvSpPr>
          <p:nvPr>
            <p:ph sz="quarter" idx="1"/>
          </p:nvPr>
        </p:nvSpPr>
        <p:spPr/>
        <p:txBody>
          <a:bodyPr/>
          <a:lstStyle/>
          <a:p>
            <a:r>
              <a:rPr lang="es-ES" dirty="0" smtClean="0"/>
              <a:t>El alumno demostrará su capacidad de síntesis produciendo un texto coherente y cohesionado, con la extensión adecuada y respetando el contenido del texto. </a:t>
            </a:r>
          </a:p>
          <a:p>
            <a:r>
              <a:rPr lang="es-ES" dirty="0" smtClean="0"/>
              <a:t>Se aconseja que dicho resumen no supere el 25% de la extensión del propio texto, ya que, de lo contrario, se desvirtúa su función.</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Pregunta de comprensión (0-1 punto). </a:t>
            </a:r>
            <a:endParaRPr lang="es-ES" dirty="0"/>
          </a:p>
        </p:txBody>
      </p:sp>
      <p:sp>
        <p:nvSpPr>
          <p:cNvPr id="3" name="2 Marcador de contenido"/>
          <p:cNvSpPr>
            <a:spLocks noGrp="1"/>
          </p:cNvSpPr>
          <p:nvPr>
            <p:ph sz="quarter" idx="1"/>
          </p:nvPr>
        </p:nvSpPr>
        <p:spPr/>
        <p:txBody>
          <a:bodyPr>
            <a:normAutofit/>
          </a:bodyPr>
          <a:lstStyle/>
          <a:p>
            <a:r>
              <a:rPr lang="es-ES" dirty="0" smtClean="0"/>
              <a:t>Con una extensión </a:t>
            </a:r>
            <a:r>
              <a:rPr lang="es-ES" b="1" dirty="0" smtClean="0">
                <a:solidFill>
                  <a:srgbClr val="FF0000"/>
                </a:solidFill>
              </a:rPr>
              <a:t>no superior a un párrafo</a:t>
            </a:r>
            <a:r>
              <a:rPr lang="es-ES" dirty="0" smtClean="0"/>
              <a:t>, el alumnado habrá de demostrar su capacidad de identificar correctamente algún aspecto del contenido del texto; por ejemplo, la tesis sostenida por el autor o la autora, o el tipo de argumentación utilizado, o el tipo de organización estructural. </a:t>
            </a:r>
          </a:p>
          <a:p>
            <a:r>
              <a:rPr lang="es-ES" dirty="0" smtClean="0"/>
              <a:t>La extensión del párrafo se puede especificar en el examen.</a:t>
            </a:r>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ACLARACIONES “COMPRENSIÓN”</a:t>
            </a:r>
            <a:endParaRPr lang="es-ES" dirty="0"/>
          </a:p>
        </p:txBody>
      </p:sp>
      <p:sp>
        <p:nvSpPr>
          <p:cNvPr id="3" name="2 Marcador de contenido"/>
          <p:cNvSpPr>
            <a:spLocks noGrp="1"/>
          </p:cNvSpPr>
          <p:nvPr>
            <p:ph sz="quarter" idx="1"/>
          </p:nvPr>
        </p:nvSpPr>
        <p:spPr/>
        <p:txBody>
          <a:bodyPr>
            <a:normAutofit/>
          </a:bodyPr>
          <a:lstStyle/>
          <a:p>
            <a:r>
              <a:rPr lang="es-ES" dirty="0"/>
              <a:t>P</a:t>
            </a:r>
            <a:r>
              <a:rPr lang="es-ES" dirty="0" smtClean="0"/>
              <a:t>odrá referirse a aspectos relacionados con la coherencia discursiva incluidos en el modelo anterior, como la tesis, el tema central, la clase de argumentos utilizados, el tipo de organización estructural y su organización. </a:t>
            </a:r>
          </a:p>
          <a:p>
            <a:r>
              <a:rPr lang="es-ES" dirty="0" smtClean="0"/>
              <a:t>No se incluirán preguntas sobre ideas principales y secundarias (el resumen ya ha de reflejar que el alumno diferencia las ideas principales y las secundarias) o sobre la “estructura externa”. </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EJEMPLOS DE PREGUNTAS COMPRENSIÓN</a:t>
            </a:r>
            <a:endParaRPr lang="es-ES" dirty="0"/>
          </a:p>
        </p:txBody>
      </p:sp>
      <p:sp>
        <p:nvSpPr>
          <p:cNvPr id="3" name="2 Marcador de contenido"/>
          <p:cNvSpPr>
            <a:spLocks noGrp="1"/>
          </p:cNvSpPr>
          <p:nvPr>
            <p:ph sz="quarter" idx="1"/>
          </p:nvPr>
        </p:nvSpPr>
        <p:spPr/>
        <p:txBody>
          <a:bodyPr>
            <a:normAutofit fontScale="85000" lnSpcReduction="20000"/>
          </a:bodyPr>
          <a:lstStyle/>
          <a:p>
            <a:r>
              <a:rPr lang="es-ES" dirty="0" smtClean="0"/>
              <a:t>1) Razone si el texto tiene una estructura encuadrada o una estructura </a:t>
            </a:r>
            <a:r>
              <a:rPr lang="es-ES" dirty="0" err="1" smtClean="0"/>
              <a:t>sintetizante</a:t>
            </a:r>
            <a:r>
              <a:rPr lang="es-ES" dirty="0" smtClean="0"/>
              <a:t> (extensión máxima: siete líneas (1 punto). </a:t>
            </a:r>
          </a:p>
          <a:p>
            <a:r>
              <a:rPr lang="es-ES" dirty="0" smtClean="0"/>
              <a:t>2) Razone si la autora utiliza en el texto argumentos de experiencia personal/ argumentos de autoridad (extensión máxima: diez líneas) (1 punto). </a:t>
            </a:r>
          </a:p>
          <a:p>
            <a:r>
              <a:rPr lang="es-ES" dirty="0" smtClean="0"/>
              <a:t>3) Justifique cuál es, en su opinión, el tipo de estructura que se observa en el texto (</a:t>
            </a:r>
            <a:r>
              <a:rPr lang="es-ES" dirty="0" err="1" smtClean="0"/>
              <a:t>analizante</a:t>
            </a:r>
            <a:r>
              <a:rPr lang="es-ES" dirty="0" smtClean="0"/>
              <a:t>, </a:t>
            </a:r>
            <a:r>
              <a:rPr lang="es-ES" dirty="0" err="1" smtClean="0"/>
              <a:t>sintetizante</a:t>
            </a:r>
            <a:r>
              <a:rPr lang="es-ES" dirty="0" smtClean="0"/>
              <a:t>, encuadrada, circular…) (extensión máxima: diez líneas) (1 punto). </a:t>
            </a:r>
          </a:p>
          <a:p>
            <a:r>
              <a:rPr lang="es-ES" dirty="0" smtClean="0"/>
              <a:t>4) ¿Cuál es el tema central de este texto, la obra de Richard Strauss o la naturaleza del ser humano? Justifíquelo con argumentos (extensión máxima: siete líneas) (1 punto). </a:t>
            </a:r>
          </a:p>
          <a:p>
            <a:r>
              <a:rPr lang="es-ES" dirty="0" smtClean="0"/>
              <a:t>5) ¿Qué relación existe entre la descripción del lied (canción) y la reflexión de las cuatro últimas líneas? Justifíquelo con argumentos (extensión máxima: diez líneas) (1 punto). </a:t>
            </a:r>
            <a:endParaRPr lang="es-E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60</TotalTime>
  <Words>3643</Words>
  <Application>Microsoft Office PowerPoint</Application>
  <PresentationFormat>Presentación en pantalla (4:3)</PresentationFormat>
  <Paragraphs>165</Paragraphs>
  <Slides>45</Slides>
  <Notes>0</Notes>
  <HiddenSlides>0</HiddenSlides>
  <MMClips>0</MMClips>
  <ScaleCrop>false</ScaleCrop>
  <HeadingPairs>
    <vt:vector size="4" baseType="variant">
      <vt:variant>
        <vt:lpstr>Tema</vt:lpstr>
      </vt:variant>
      <vt:variant>
        <vt:i4>1</vt:i4>
      </vt:variant>
      <vt:variant>
        <vt:lpstr>Títulos de diapositiva</vt:lpstr>
      </vt:variant>
      <vt:variant>
        <vt:i4>45</vt:i4>
      </vt:variant>
    </vt:vector>
  </HeadingPairs>
  <TitlesOfParts>
    <vt:vector size="46" baseType="lpstr">
      <vt:lpstr>Equidad</vt:lpstr>
      <vt:lpstr>NUEVO EXAMEN PAU  LENGUA CASTELLANA</vt:lpstr>
      <vt:lpstr>LITERATURA</vt:lpstr>
      <vt:lpstr>Cambio de la estructura del examen</vt:lpstr>
      <vt:lpstr>ESTRUCTURA DEL EXAMEN</vt:lpstr>
      <vt:lpstr>I. COMUNICACIÓN ESCRITA (0-4 puntos) </vt:lpstr>
      <vt:lpstr>Resumen del texto (0-1 punto)</vt:lpstr>
      <vt:lpstr>Pregunta de comprensión (0-1 punto). </vt:lpstr>
      <vt:lpstr>ACLARACIONES “COMPRENSIÓN”</vt:lpstr>
      <vt:lpstr>EJEMPLOS DE PREGUNTAS COMPRENSIÓN</vt:lpstr>
      <vt:lpstr>Pregunta de producción (0-2 puntos) </vt:lpstr>
      <vt:lpstr>Pregunta de producción (0-2 puntos) </vt:lpstr>
      <vt:lpstr>EJEMPLOS DE PREGUNTAS PRODUCCIÓN</vt:lpstr>
      <vt:lpstr>II. CONOCIMIENTO DE LA LENGUA (0-3 puntos) </vt:lpstr>
      <vt:lpstr>Cuestiones sobre sintaxis</vt:lpstr>
      <vt:lpstr>Cuestiones sobre morfología </vt:lpstr>
      <vt:lpstr>Cuestiones sobre modalización</vt:lpstr>
      <vt:lpstr>Cuestiones sobre léxico </vt:lpstr>
      <vt:lpstr>EJEMPLOS DE PREGUNTAS SOBRE CONOCIMIENTO DE LA LENGUA</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LITERATURA</vt:lpstr>
      <vt:lpstr>Diapositiva 31</vt:lpstr>
      <vt:lpstr>Diapositiva 32</vt:lpstr>
      <vt:lpstr>Ejemplo de preguntas literatura</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ACLARACIONES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NUEVO EXAMEN PAU  LENGUA CASTELLANA</dc:title>
  <dc:creator>Usuario</dc:creator>
  <cp:lastModifiedBy>Usuario</cp:lastModifiedBy>
  <cp:revision>7</cp:revision>
  <dcterms:created xsi:type="dcterms:W3CDTF">2019-09-15T16:00:43Z</dcterms:created>
  <dcterms:modified xsi:type="dcterms:W3CDTF">2019-09-15T17:01:15Z</dcterms:modified>
</cp:coreProperties>
</file>