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A20727-7461-4632-8DCA-1F26961417B3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5B0AEB-10B5-4766-B1E6-9796EF16E47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COMPROMISO SOCIAL Y POLÍTICO (2)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i="1" dirty="0" smtClean="0"/>
              <a:t>EL HOMBRE ACECHA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Cancionero y romancero de ausencias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poeta es una víctima más, un vencido más, como su </a:t>
            </a:r>
            <a:r>
              <a:rPr lang="es-ES" dirty="0" smtClean="0"/>
              <a:t>pueblo,</a:t>
            </a:r>
          </a:p>
          <a:p>
            <a:r>
              <a:rPr lang="es-ES" dirty="0" smtClean="0"/>
              <a:t>sus </a:t>
            </a:r>
            <a:r>
              <a:rPr lang="es-ES" dirty="0" smtClean="0"/>
              <a:t>versos son ya los de un hombre herido que expresa su dolor: </a:t>
            </a:r>
            <a:r>
              <a:rPr lang="es-ES" dirty="0" smtClean="0"/>
              <a:t>dolor </a:t>
            </a:r>
            <a:r>
              <a:rPr lang="es-ES" dirty="0" smtClean="0"/>
              <a:t>por todas las ausencias que lo </a:t>
            </a:r>
            <a:r>
              <a:rPr lang="es-ES" dirty="0" smtClean="0"/>
              <a:t>definen</a:t>
            </a:r>
          </a:p>
          <a:p>
            <a:pPr lvl="1"/>
            <a:r>
              <a:rPr lang="es-ES" dirty="0" smtClean="0"/>
              <a:t>la </a:t>
            </a:r>
            <a:r>
              <a:rPr lang="es-ES" dirty="0" smtClean="0"/>
              <a:t>de la muerte (su primer hijo) y la de la cárcel (ausencia de la esposa y del hijo que mana “cebolla y sangre</a:t>
            </a:r>
            <a:r>
              <a:rPr lang="es-ES" dirty="0" smtClean="0"/>
              <a:t>”).</a:t>
            </a:r>
          </a:p>
          <a:p>
            <a:pPr lvl="1"/>
            <a:r>
              <a:rPr lang="es-ES" dirty="0" smtClean="0"/>
              <a:t>La </a:t>
            </a:r>
            <a:r>
              <a:rPr lang="es-ES" dirty="0" smtClean="0"/>
              <a:t>palabra “libertad” ahora está unida al amor, la esposa </a:t>
            </a:r>
            <a:r>
              <a:rPr lang="es-ES" dirty="0" smtClean="0"/>
              <a:t>y el hijo.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Cancionero y romancero de ausencias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Ya no hay canto combativo, ni exaltación de los héroes o del pueblo, ni imprecación a los verdugos, sólo hay lamento por el destino de cárcel y muerte que le aguarda.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Cancionero y romancero de ausencias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Por eso, el poeta nos quiso dejar en sus últimos versos de hombre vencido con sabor a pueblo unos versos de </a:t>
            </a:r>
            <a:r>
              <a:rPr lang="es-ES" dirty="0" smtClean="0"/>
              <a:t>pacifismo en «Tristes guerras» </a:t>
            </a: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843808" y="2826127"/>
            <a:ext cx="41764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 </a:t>
            </a:r>
          </a:p>
          <a:p>
            <a:r>
              <a:rPr lang="es-ES" dirty="0"/>
              <a:t>	</a:t>
            </a:r>
            <a:r>
              <a:rPr lang="es-ES" sz="2000" dirty="0" smtClean="0"/>
              <a:t>Tristes guerras</a:t>
            </a:r>
            <a:r>
              <a:rPr lang="es-ES" sz="2000" dirty="0"/>
              <a:t>			si no es amor la empresa</a:t>
            </a:r>
            <a:r>
              <a:rPr lang="es-ES" sz="2000" dirty="0" smtClean="0"/>
              <a:t>.</a:t>
            </a:r>
            <a:endParaRPr lang="es-ES" sz="2000" dirty="0"/>
          </a:p>
          <a:p>
            <a:r>
              <a:rPr lang="es-ES" sz="2000" dirty="0"/>
              <a:t>	Tristes, tristes.</a:t>
            </a:r>
          </a:p>
          <a:p>
            <a:r>
              <a:rPr lang="es-ES" sz="2000" dirty="0"/>
              <a:t> </a:t>
            </a:r>
          </a:p>
          <a:p>
            <a:r>
              <a:rPr lang="es-ES" sz="2000" dirty="0"/>
              <a:t>	</a:t>
            </a:r>
            <a:r>
              <a:rPr lang="es-ES" sz="2000" dirty="0" smtClean="0"/>
              <a:t>Tristes </a:t>
            </a:r>
            <a:r>
              <a:rPr lang="es-ES" sz="2000" dirty="0"/>
              <a:t>armas</a:t>
            </a:r>
          </a:p>
          <a:p>
            <a:r>
              <a:rPr lang="es-ES" sz="2000" dirty="0"/>
              <a:t>	</a:t>
            </a:r>
            <a:r>
              <a:rPr lang="es-ES" sz="2000" dirty="0" smtClean="0"/>
              <a:t>si </a:t>
            </a:r>
            <a:r>
              <a:rPr lang="es-ES" sz="2000" dirty="0"/>
              <a:t>no son las palabras.</a:t>
            </a:r>
          </a:p>
          <a:p>
            <a:r>
              <a:rPr lang="es-ES" sz="2000" dirty="0"/>
              <a:t>	</a:t>
            </a:r>
            <a:r>
              <a:rPr lang="es-ES" sz="2000" dirty="0" smtClean="0"/>
              <a:t>Tristes</a:t>
            </a:r>
            <a:r>
              <a:rPr lang="es-ES" sz="2000" dirty="0"/>
              <a:t>, tristes.</a:t>
            </a:r>
          </a:p>
          <a:p>
            <a:r>
              <a:rPr lang="es-ES" sz="2000" dirty="0"/>
              <a:t> 				Tristes hombres</a:t>
            </a:r>
          </a:p>
          <a:p>
            <a:r>
              <a:rPr lang="es-ES" sz="2000" dirty="0" smtClean="0"/>
              <a:t>	si </a:t>
            </a:r>
            <a:r>
              <a:rPr lang="es-ES" sz="2000" dirty="0"/>
              <a:t>no mueren de amores.</a:t>
            </a:r>
          </a:p>
          <a:p>
            <a:r>
              <a:rPr lang="es-ES" sz="2000" dirty="0"/>
              <a:t>	</a:t>
            </a:r>
            <a:r>
              <a:rPr lang="es-ES" sz="2000" dirty="0" smtClean="0"/>
              <a:t>Tristes</a:t>
            </a:r>
            <a:r>
              <a:rPr lang="es-ES" sz="2000" dirty="0"/>
              <a:t>, tristes.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i="1" u="sng" dirty="0"/>
              <a:t>El hombre acecha</a:t>
            </a:r>
            <a:r>
              <a:rPr lang="es-ES" dirty="0"/>
              <a:t>, </a:t>
            </a:r>
            <a:endParaRPr lang="es-ES" dirty="0" smtClean="0"/>
          </a:p>
          <a:p>
            <a:pPr lvl="1"/>
            <a:r>
              <a:rPr lang="es-ES" dirty="0" smtClean="0"/>
              <a:t>consta </a:t>
            </a:r>
            <a:r>
              <a:rPr lang="es-ES" dirty="0"/>
              <a:t>de diecinueve poemas escritos entre 1937 y octubre de 1938, momento en que muere su hijo sin haber cumplido un año.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Viento del pueblo y El hombre acecha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coinciden en</a:t>
            </a:r>
          </a:p>
          <a:p>
            <a:pPr lvl="1"/>
            <a:r>
              <a:rPr lang="es-ES" dirty="0" smtClean="0"/>
              <a:t>los </a:t>
            </a:r>
            <a:r>
              <a:rPr lang="es-ES" dirty="0"/>
              <a:t>moldes métricos-estéticos, </a:t>
            </a:r>
            <a:endParaRPr lang="es-ES" dirty="0" smtClean="0"/>
          </a:p>
          <a:p>
            <a:pPr lvl="1"/>
            <a:r>
              <a:rPr lang="es-ES" dirty="0" smtClean="0"/>
              <a:t>en </a:t>
            </a:r>
            <a:r>
              <a:rPr lang="es-ES" dirty="0"/>
              <a:t>el concepto de la “poesía como arma</a:t>
            </a:r>
            <a:r>
              <a:rPr lang="es-ES" dirty="0" smtClean="0"/>
              <a:t>”</a:t>
            </a:r>
          </a:p>
          <a:p>
            <a:pPr lvl="1"/>
            <a:r>
              <a:rPr lang="es-ES" dirty="0" smtClean="0"/>
              <a:t> en </a:t>
            </a:r>
            <a:r>
              <a:rPr lang="es-ES" dirty="0"/>
              <a:t>las “circunstancias” que lo </a:t>
            </a:r>
            <a:r>
              <a:rPr lang="es-ES" dirty="0" smtClean="0"/>
              <a:t>provocan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Viento del pueblo y El hombre acecha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Diferencias: el </a:t>
            </a:r>
            <a:r>
              <a:rPr lang="es-ES" dirty="0">
                <a:solidFill>
                  <a:srgbClr val="0070C0"/>
                </a:solidFill>
              </a:rPr>
              <a:t>tono</a:t>
            </a:r>
            <a:r>
              <a:rPr lang="es-ES" dirty="0"/>
              <a:t> y el tratamiento </a:t>
            </a:r>
            <a:r>
              <a:rPr lang="es-ES" dirty="0">
                <a:solidFill>
                  <a:srgbClr val="0070C0"/>
                </a:solidFill>
              </a:rPr>
              <a:t>temático</a:t>
            </a:r>
            <a:r>
              <a:rPr lang="es-ES" dirty="0"/>
              <a:t> son </a:t>
            </a:r>
            <a:r>
              <a:rPr lang="es-ES" dirty="0" smtClean="0"/>
              <a:t>distintos</a:t>
            </a:r>
          </a:p>
          <a:p>
            <a:pPr lvl="1"/>
            <a:r>
              <a:rPr lang="es-ES" i="1" dirty="0" smtClean="0"/>
              <a:t>Viento del pueblo:</a:t>
            </a:r>
            <a:endParaRPr lang="es-ES" i="1" dirty="0"/>
          </a:p>
          <a:p>
            <a:pPr lvl="2"/>
            <a:r>
              <a:rPr lang="es-ES" dirty="0" smtClean="0"/>
              <a:t>Heterogéneo, externo, sin introspección.</a:t>
            </a:r>
          </a:p>
          <a:p>
            <a:pPr lvl="2"/>
            <a:r>
              <a:rPr lang="es-ES" dirty="0" smtClean="0"/>
              <a:t>Es un </a:t>
            </a:r>
            <a:r>
              <a:rPr lang="es-ES" dirty="0" smtClean="0"/>
              <a:t>libro </a:t>
            </a:r>
            <a:r>
              <a:rPr lang="es-ES" dirty="0" smtClean="0">
                <a:solidFill>
                  <a:srgbClr val="0070C0"/>
                </a:solidFill>
              </a:rPr>
              <a:t>combativo</a:t>
            </a:r>
            <a:r>
              <a:rPr lang="es-ES" dirty="0" smtClean="0"/>
              <a:t> en el que se puede leer un aliento de </a:t>
            </a:r>
            <a:r>
              <a:rPr lang="es-ES" dirty="0" smtClean="0">
                <a:solidFill>
                  <a:srgbClr val="0070C0"/>
                </a:solidFill>
              </a:rPr>
              <a:t>entusiasmo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0070C0"/>
                </a:solidFill>
              </a:rPr>
              <a:t>optimismo</a:t>
            </a:r>
            <a:r>
              <a:rPr lang="es-ES" dirty="0" smtClean="0"/>
              <a:t> y </a:t>
            </a:r>
            <a:r>
              <a:rPr lang="es-ES" dirty="0" smtClean="0">
                <a:solidFill>
                  <a:srgbClr val="0070C0"/>
                </a:solidFill>
              </a:rPr>
              <a:t>esperanza</a:t>
            </a:r>
            <a:r>
              <a:rPr lang="es-ES" dirty="0" smtClean="0"/>
              <a:t> en la victoria</a:t>
            </a:r>
            <a:endParaRPr lang="es-ES" dirty="0" smtClean="0"/>
          </a:p>
          <a:p>
            <a:pPr lvl="1"/>
            <a:r>
              <a:rPr lang="es-ES" i="1" dirty="0" smtClean="0"/>
              <a:t>El </a:t>
            </a:r>
            <a:r>
              <a:rPr lang="es-ES" i="1" dirty="0" smtClean="0"/>
              <a:t>hombre </a:t>
            </a:r>
            <a:r>
              <a:rPr lang="es-ES" i="1" dirty="0" smtClean="0"/>
              <a:t>acecha</a:t>
            </a:r>
          </a:p>
          <a:p>
            <a:pPr lvl="2"/>
            <a:r>
              <a:rPr lang="es-ES" dirty="0" smtClean="0"/>
              <a:t> </a:t>
            </a:r>
            <a:r>
              <a:rPr lang="es-ES" dirty="0" smtClean="0"/>
              <a:t>es un poemario </a:t>
            </a:r>
            <a:r>
              <a:rPr lang="es-ES" dirty="0" smtClean="0">
                <a:solidFill>
                  <a:srgbClr val="0070C0"/>
                </a:solidFill>
              </a:rPr>
              <a:t>orgánico</a:t>
            </a:r>
            <a:r>
              <a:rPr lang="es-ES" dirty="0" smtClean="0"/>
              <a:t>, con una esmerada razón compositiva (no es una selección “de urgencias”), en el que el poeta se repliega hacia la </a:t>
            </a:r>
            <a:r>
              <a:rPr lang="es-ES" dirty="0" smtClean="0">
                <a:solidFill>
                  <a:srgbClr val="0070C0"/>
                </a:solidFill>
              </a:rPr>
              <a:t>introspección</a:t>
            </a:r>
            <a:r>
              <a:rPr lang="es-ES" dirty="0" smtClean="0"/>
              <a:t>: los acontecimientos de la guerra son ahora vistos desde un </a:t>
            </a:r>
            <a:r>
              <a:rPr lang="es-ES" dirty="0" smtClean="0">
                <a:solidFill>
                  <a:srgbClr val="0070C0"/>
                </a:solidFill>
              </a:rPr>
              <a:t>intimismo</a:t>
            </a:r>
            <a:r>
              <a:rPr lang="es-ES" dirty="0" smtClean="0"/>
              <a:t> marcado por el </a:t>
            </a:r>
            <a:r>
              <a:rPr lang="es-ES" dirty="0" smtClean="0">
                <a:solidFill>
                  <a:srgbClr val="0070C0"/>
                </a:solidFill>
              </a:rPr>
              <a:t>desaliento</a:t>
            </a:r>
            <a:r>
              <a:rPr lang="es-ES" dirty="0" smtClean="0"/>
              <a:t> ante una realidad que se mide ya en miles de muertos, cárceles, heridos y odio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Viento del pueblo y El hombre acecha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tono vigoroso, entusiasta y combativo de </a:t>
            </a:r>
            <a:r>
              <a:rPr lang="es-ES" i="1" dirty="0" smtClean="0">
                <a:solidFill>
                  <a:srgbClr val="0070C0"/>
                </a:solidFill>
              </a:rPr>
              <a:t>Viento del pueblo</a:t>
            </a:r>
            <a:r>
              <a:rPr lang="es-ES" dirty="0" smtClean="0">
                <a:solidFill>
                  <a:srgbClr val="0070C0"/>
                </a:solidFill>
              </a:rPr>
              <a:t> </a:t>
            </a:r>
            <a:r>
              <a:rPr lang="es-ES" dirty="0" smtClean="0"/>
              <a:t>se atempera en </a:t>
            </a:r>
            <a:r>
              <a:rPr lang="es-ES" i="1" dirty="0" smtClean="0">
                <a:solidFill>
                  <a:srgbClr val="0070C0"/>
                </a:solidFill>
              </a:rPr>
              <a:t>El hombre acecha </a:t>
            </a:r>
            <a:r>
              <a:rPr lang="es-ES" dirty="0" smtClean="0"/>
              <a:t>ante la realidad brutal del curso de la </a:t>
            </a:r>
            <a:r>
              <a:rPr lang="es-ES" dirty="0" smtClean="0"/>
              <a:t>guerra</a:t>
            </a:r>
          </a:p>
          <a:p>
            <a:pPr lvl="1"/>
            <a:r>
              <a:rPr lang="es-ES" dirty="0" smtClean="0"/>
              <a:t>la </a:t>
            </a:r>
            <a:r>
              <a:rPr lang="es-ES" dirty="0" smtClean="0"/>
              <a:t>voz del poeta pasa de cantar a </a:t>
            </a:r>
            <a:r>
              <a:rPr lang="es-ES" dirty="0" smtClean="0">
                <a:solidFill>
                  <a:srgbClr val="0070C0"/>
                </a:solidFill>
              </a:rPr>
              <a:t>susurrar</a:t>
            </a:r>
            <a:r>
              <a:rPr lang="es-ES" dirty="0" smtClean="0"/>
              <a:t> </a:t>
            </a:r>
            <a:r>
              <a:rPr lang="es-ES" dirty="0" smtClean="0"/>
              <a:t>amargamente,</a:t>
            </a:r>
          </a:p>
          <a:p>
            <a:pPr lvl="1"/>
            <a:r>
              <a:rPr lang="es-ES" dirty="0" smtClean="0"/>
              <a:t>el </a:t>
            </a:r>
            <a:r>
              <a:rPr lang="es-ES" dirty="0" smtClean="0"/>
              <a:t>lenguaje se hace más </a:t>
            </a:r>
            <a:r>
              <a:rPr lang="es-ES" dirty="0" smtClean="0">
                <a:solidFill>
                  <a:srgbClr val="0070C0"/>
                </a:solidFill>
              </a:rPr>
              <a:t>sobrio</a:t>
            </a:r>
            <a:r>
              <a:rPr lang="es-ES" dirty="0" smtClean="0"/>
              <a:t>,</a:t>
            </a:r>
          </a:p>
          <a:p>
            <a:pPr lvl="1"/>
            <a:r>
              <a:rPr lang="es-ES" dirty="0" smtClean="0"/>
              <a:t>el </a:t>
            </a:r>
            <a:r>
              <a:rPr lang="es-ES" dirty="0" smtClean="0"/>
              <a:t>tono más </a:t>
            </a:r>
            <a:r>
              <a:rPr lang="es-ES" dirty="0" smtClean="0">
                <a:solidFill>
                  <a:srgbClr val="0070C0"/>
                </a:solidFill>
              </a:rPr>
              <a:t>íntimo</a:t>
            </a:r>
          </a:p>
          <a:p>
            <a:pPr lvl="2"/>
            <a:r>
              <a:rPr lang="es-ES" dirty="0" smtClean="0"/>
              <a:t>(hay </a:t>
            </a:r>
            <a:r>
              <a:rPr lang="es-ES" dirty="0" smtClean="0"/>
              <a:t>menos retórica y más silencio elocuente, menos mayúsculas y más palabras desnudas, menos héroes y más víctimas). 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Viento del pueblo y El hombre acecha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mundo colectivo (“</a:t>
            </a:r>
            <a:r>
              <a:rPr lang="es-ES" dirty="0" smtClean="0">
                <a:solidFill>
                  <a:srgbClr val="0070C0"/>
                </a:solidFill>
              </a:rPr>
              <a:t>pueblo</a:t>
            </a:r>
            <a:r>
              <a:rPr lang="es-ES" dirty="0" smtClean="0"/>
              <a:t>”) </a:t>
            </a:r>
            <a:r>
              <a:rPr lang="es-ES" dirty="0" smtClean="0"/>
              <a:t>y solidario de su primera obra de guerra, que se insuflaba de una fuerza vivificadora, el “</a:t>
            </a:r>
            <a:r>
              <a:rPr lang="es-ES" dirty="0" smtClean="0">
                <a:solidFill>
                  <a:srgbClr val="0070C0"/>
                </a:solidFill>
              </a:rPr>
              <a:t>viento</a:t>
            </a:r>
            <a:r>
              <a:rPr lang="es-ES" dirty="0" smtClean="0"/>
              <a:t>”, pasa ahora al “</a:t>
            </a:r>
            <a:r>
              <a:rPr lang="es-ES" dirty="0" smtClean="0">
                <a:solidFill>
                  <a:srgbClr val="0070C0"/>
                </a:solidFill>
              </a:rPr>
              <a:t>hombre</a:t>
            </a:r>
            <a:r>
              <a:rPr lang="es-ES" dirty="0" smtClean="0"/>
              <a:t>”, referencia genérica a la condición humana, que rige una fuerza amenazante, el “</a:t>
            </a:r>
            <a:r>
              <a:rPr lang="es-ES" dirty="0" smtClean="0">
                <a:solidFill>
                  <a:srgbClr val="0070C0"/>
                </a:solidFill>
              </a:rPr>
              <a:t>acecho</a:t>
            </a:r>
            <a:r>
              <a:rPr lang="es-ES" dirty="0" smtClean="0"/>
              <a:t>”.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smtClean="0"/>
              <a:t>evidencia trágica (el acecho y el </a:t>
            </a:r>
            <a:r>
              <a:rPr lang="es-ES" dirty="0" smtClean="0"/>
              <a:t>dolor)</a:t>
            </a:r>
          </a:p>
          <a:p>
            <a:r>
              <a:rPr lang="es-ES" dirty="0" smtClean="0"/>
              <a:t>la </a:t>
            </a:r>
            <a:r>
              <a:rPr lang="es-ES" dirty="0" smtClean="0"/>
              <a:t>reivindicación de la palabra poética (la autenticidad de su poesía y la de los suyos, sus poetas</a:t>
            </a:r>
            <a:r>
              <a:rPr lang="es-ES" dirty="0" smtClean="0"/>
              <a:t>),</a:t>
            </a:r>
          </a:p>
          <a:p>
            <a:r>
              <a:rPr lang="es-ES" dirty="0" smtClean="0"/>
              <a:t>España</a:t>
            </a:r>
            <a:r>
              <a:rPr lang="es-ES" dirty="0" smtClean="0"/>
              <a:t>. Este tema arranca a Miguel Hernández en plena guerra  poemas impresionantes, proyección del “me duele España” del </a:t>
            </a:r>
            <a:r>
              <a:rPr lang="es-ES" dirty="0" err="1" smtClean="0"/>
              <a:t>noventayochismo</a:t>
            </a:r>
            <a:endParaRPr lang="es-ES" dirty="0" smtClean="0"/>
          </a:p>
          <a:p>
            <a:pPr lvl="1"/>
            <a:r>
              <a:rPr lang="es-ES" dirty="0" smtClean="0"/>
              <a:t>Simbolizada en el toro y en la madre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Cancionero y romancero de ausencias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Fue en septiembre de 1939, al salir de la cárcel y antes de volver a ser detenido definitivamente, cuando Miguel Hernández entregó a su esposa un cuaderno manuscrito con poemas que había titulado </a:t>
            </a:r>
            <a:r>
              <a:rPr lang="es-ES" b="1" i="1" dirty="0" smtClean="0">
                <a:solidFill>
                  <a:srgbClr val="0070C0"/>
                </a:solidFill>
              </a:rPr>
              <a:t>Cancionero y Romancero de ausencias</a:t>
            </a:r>
            <a:r>
              <a:rPr lang="es-ES" dirty="0" smtClean="0"/>
              <a:t>. 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/>
              <a:t>Cancionero y romancero de ausencias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Con este último poemario, Miguel Hernández alcanza la madurez poética </a:t>
            </a:r>
            <a:r>
              <a:rPr lang="es-ES" dirty="0" smtClean="0"/>
              <a:t>con</a:t>
            </a:r>
          </a:p>
          <a:p>
            <a:pPr lvl="1"/>
            <a:r>
              <a:rPr lang="es-ES" dirty="0" smtClean="0"/>
              <a:t>una </a:t>
            </a:r>
            <a:r>
              <a:rPr lang="es-ES" dirty="0" smtClean="0"/>
              <a:t>poesía desnuda (la sencillez de la lírica popular le da el molde</a:t>
            </a:r>
            <a:r>
              <a:rPr lang="es-ES" dirty="0" smtClean="0"/>
              <a:t>),</a:t>
            </a:r>
          </a:p>
          <a:p>
            <a:pPr lvl="1"/>
            <a:r>
              <a:rPr lang="es-ES" dirty="0" smtClean="0"/>
              <a:t>íntima </a:t>
            </a:r>
            <a:r>
              <a:rPr lang="es-ES" dirty="0" smtClean="0"/>
              <a:t>y </a:t>
            </a:r>
            <a:r>
              <a:rPr lang="es-ES" dirty="0" smtClean="0"/>
              <a:t>desgarrada,</a:t>
            </a:r>
          </a:p>
          <a:p>
            <a:pPr lvl="1"/>
            <a:r>
              <a:rPr lang="es-ES" dirty="0" smtClean="0"/>
              <a:t>de </a:t>
            </a:r>
            <a:r>
              <a:rPr lang="es-ES" dirty="0" smtClean="0"/>
              <a:t>un tono trágico </a:t>
            </a:r>
            <a:r>
              <a:rPr lang="es-ES" dirty="0" smtClean="0"/>
              <a:t>contenido</a:t>
            </a:r>
          </a:p>
          <a:p>
            <a:pPr lvl="2"/>
            <a:r>
              <a:rPr lang="es-ES" dirty="0" smtClean="0"/>
              <a:t>con </a:t>
            </a:r>
            <a:r>
              <a:rPr lang="es-ES" dirty="0" smtClean="0"/>
              <a:t>el que aborda los temas más obsesionantes de su mundo lírico: el amor, la vida y la muerte, sus “tres heridas” marcadas siempre por la ausencia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</TotalTime>
  <Words>663</Words>
  <Application>Microsoft Office PowerPoint</Application>
  <PresentationFormat>Presentación en pantalla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Intermedio</vt:lpstr>
      <vt:lpstr>EL COMPROMISO SOCIAL Y POLÍTICO (2)</vt:lpstr>
      <vt:lpstr>Diapositiva 2</vt:lpstr>
      <vt:lpstr>Viento del pueblo y El hombre acecha</vt:lpstr>
      <vt:lpstr>Viento del pueblo y El hombre acecha</vt:lpstr>
      <vt:lpstr>Viento del pueblo y El hombre acecha</vt:lpstr>
      <vt:lpstr>Viento del pueblo y El hombre acecha</vt:lpstr>
      <vt:lpstr>Temas </vt:lpstr>
      <vt:lpstr>Cancionero y romancero de ausencias</vt:lpstr>
      <vt:lpstr>Cancionero y romancero de ausencias</vt:lpstr>
      <vt:lpstr>Cancionero y romancero de ausencias</vt:lpstr>
      <vt:lpstr>Cancionero y romancero de ausencias</vt:lpstr>
      <vt:lpstr>Cancionero y romancero de ausencias</vt:lpstr>
    </vt:vector>
  </TitlesOfParts>
  <Company>Fomento de Centros de Enseñanza,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COMPROMISO SOCIAL Y POLÍTICO (2)</dc:title>
  <dc:creator>SM13</dc:creator>
  <cp:lastModifiedBy>SM13</cp:lastModifiedBy>
  <cp:revision>4</cp:revision>
  <dcterms:created xsi:type="dcterms:W3CDTF">2013-01-30T08:21:01Z</dcterms:created>
  <dcterms:modified xsi:type="dcterms:W3CDTF">2013-01-30T08:54:45Z</dcterms:modified>
</cp:coreProperties>
</file>