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73" d="100"/>
          <a:sy n="73"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B0FB5430-54C3-4ACE-A477-F07B5FD34C69}" type="slidenum">
              <a:rPr lang="es-ES" smtClean="0"/>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B0FB5430-54C3-4ACE-A477-F07B5FD34C69}"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0FB5430-54C3-4ACE-A477-F07B5FD34C69}" type="slidenum">
              <a:rPr lang="es-ES" smtClean="0"/>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F643029-501C-4A14-A0EB-9E32E473D63B}" type="datetimeFigureOut">
              <a:rPr lang="es-ES" smtClean="0"/>
              <a:t>30/01/2019</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B0FB5430-54C3-4ACE-A477-F07B5FD34C69}" type="slidenum">
              <a:rPr lang="es-ES" smtClean="0"/>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F643029-501C-4A14-A0EB-9E32E473D63B}" type="datetimeFigureOut">
              <a:rPr lang="es-ES" smtClean="0"/>
              <a:t>30/01/2019</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FB5430-54C3-4ACE-A477-F07B5FD34C69}"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 dirty="0" smtClean="0"/>
              <a:t>COHESIÓN GRAMATICAL</a:t>
            </a:r>
            <a:endParaRPr lang="es-ES" dirty="0"/>
          </a:p>
        </p:txBody>
      </p:sp>
      <p:sp>
        <p:nvSpPr>
          <p:cNvPr id="2" name="1 Título"/>
          <p:cNvSpPr>
            <a:spLocks noGrp="1"/>
          </p:cNvSpPr>
          <p:nvPr>
            <p:ph type="ctrTitle"/>
          </p:nvPr>
        </p:nvSpPr>
        <p:spPr/>
        <p:txBody>
          <a:bodyPr/>
          <a:lstStyle/>
          <a:p>
            <a:r>
              <a:rPr lang="es-ES" dirty="0" smtClean="0"/>
              <a:t>A LOS PERIODISTAS</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CONCLUSIÓN</a:t>
            </a:r>
            <a:endParaRPr lang="es-ES" dirty="0"/>
          </a:p>
        </p:txBody>
      </p:sp>
      <p:sp>
        <p:nvSpPr>
          <p:cNvPr id="3" name="2 Marcador de contenido"/>
          <p:cNvSpPr>
            <a:spLocks noGrp="1"/>
          </p:cNvSpPr>
          <p:nvPr>
            <p:ph sz="quarter" idx="1"/>
          </p:nvPr>
        </p:nvSpPr>
        <p:spPr/>
        <p:txBody>
          <a:bodyPr>
            <a:normAutofit/>
          </a:bodyPr>
          <a:lstStyle/>
          <a:p>
            <a:r>
              <a:rPr lang="es-ES" sz="3200" dirty="0"/>
              <a:t>Como hemos comprobado, todos estos recursos cohesivos se erigen en potentes mecanismos de conexión que consolidan la </a:t>
            </a:r>
            <a:r>
              <a:rPr lang="es-ES" sz="3200" b="1" dirty="0"/>
              <a:t>interrelación de texto y contexto y que nos ayudan a evitar las redundancias innecesarias y, en una palabra, a producir un mensaje lingüísticamente atractivo. </a:t>
            </a:r>
            <a:endParaRPr lang="es-E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1026" name="Picture 2"/>
          <p:cNvPicPr>
            <a:picLocks noChangeAspect="1" noChangeArrowheads="1"/>
          </p:cNvPicPr>
          <p:nvPr/>
        </p:nvPicPr>
        <p:blipFill>
          <a:blip r:embed="rId2" cstate="print"/>
          <a:srcRect/>
          <a:stretch>
            <a:fillRect/>
          </a:stretch>
        </p:blipFill>
        <p:spPr bwMode="auto">
          <a:xfrm>
            <a:off x="433744" y="260648"/>
            <a:ext cx="8100656" cy="620206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INTRODUCCIÓN</a:t>
            </a:r>
            <a:endParaRPr lang="es-ES" dirty="0"/>
          </a:p>
        </p:txBody>
      </p:sp>
      <p:sp>
        <p:nvSpPr>
          <p:cNvPr id="3" name="2 Marcador de contenido"/>
          <p:cNvSpPr>
            <a:spLocks noGrp="1"/>
          </p:cNvSpPr>
          <p:nvPr>
            <p:ph sz="quarter" idx="1"/>
          </p:nvPr>
        </p:nvSpPr>
        <p:spPr/>
        <p:txBody>
          <a:bodyPr>
            <a:normAutofit lnSpcReduction="10000"/>
          </a:bodyPr>
          <a:lstStyle/>
          <a:p>
            <a:r>
              <a:rPr lang="es-ES" dirty="0"/>
              <a:t>La propiedad textual por la que se establece la conexión entre los elementos de un texto se denomina </a:t>
            </a:r>
            <a:r>
              <a:rPr lang="es-ES" b="1" dirty="0"/>
              <a:t>cohesión, consistente en emplear aquellos recursos lingüísticos que posibilitan relacionar las ideas y otorgar estructura y unidad al discurso. Aunque los mecanismos que exteriorizan la cohesión son diversos, nos centraremos en los procedimientos gramaticales, que nos permiten, por un lado, anclar el mensaje en el eje espacio-temporal (</a:t>
            </a:r>
            <a:r>
              <a:rPr lang="es-ES" b="1" dirty="0" err="1"/>
              <a:t>exoforicidad</a:t>
            </a:r>
            <a:r>
              <a:rPr lang="es-ES" b="1" dirty="0"/>
              <a:t>), y por otro, evitar las reiteraciones innecesarias gracias las proformas con valor anafórico o </a:t>
            </a:r>
            <a:r>
              <a:rPr lang="es-ES" b="1" dirty="0" err="1"/>
              <a:t>catafórico</a:t>
            </a:r>
            <a:r>
              <a:rPr lang="es-ES" b="1" dirty="0"/>
              <a:t> (</a:t>
            </a:r>
            <a:r>
              <a:rPr lang="es-ES" b="1" dirty="0" err="1"/>
              <a:t>endoforicidad</a:t>
            </a:r>
            <a:r>
              <a:rPr lang="es-ES" b="1" dirty="0"/>
              <a:t>). </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DEIXIS</a:t>
            </a:r>
            <a:endParaRPr lang="es-ES" dirty="0"/>
          </a:p>
        </p:txBody>
      </p:sp>
      <p:sp>
        <p:nvSpPr>
          <p:cNvPr id="3" name="2 Marcador de contenido"/>
          <p:cNvSpPr>
            <a:spLocks noGrp="1"/>
          </p:cNvSpPr>
          <p:nvPr>
            <p:ph sz="quarter" idx="1"/>
          </p:nvPr>
        </p:nvSpPr>
        <p:spPr/>
        <p:txBody>
          <a:bodyPr>
            <a:normAutofit fontScale="92500" lnSpcReduction="10000"/>
          </a:bodyPr>
          <a:lstStyle/>
          <a:p>
            <a:r>
              <a:rPr lang="es-ES" dirty="0">
                <a:solidFill>
                  <a:srgbClr val="000000"/>
                </a:solidFill>
              </a:rPr>
              <a:t>En cuanto a los </a:t>
            </a:r>
            <a:r>
              <a:rPr lang="es-ES" b="1" dirty="0">
                <a:solidFill>
                  <a:srgbClr val="000000"/>
                </a:solidFill>
              </a:rPr>
              <a:t>mecanismos de referencia externa —señaladores del espacio, tiempo y participantes del acto comunicativo—, comprobamos que el emisor se revela a través de formas verbales y pronominales (</a:t>
            </a:r>
            <a:r>
              <a:rPr lang="es-ES" b="1" i="1" dirty="0">
                <a:solidFill>
                  <a:srgbClr val="000000"/>
                </a:solidFill>
              </a:rPr>
              <a:t>ignoro, quiero, se me ocurre, acordarme). </a:t>
            </a:r>
            <a:r>
              <a:rPr lang="es-ES" dirty="0">
                <a:solidFill>
                  <a:srgbClr val="000000"/>
                </a:solidFill>
              </a:rPr>
              <a:t>Sin embargo, es mucho más frecuente que el propio autor se diluya en los numerosos plurales globales o universales que aluden a una comunidad más amplia que la designada por el plural inclusivo (nos encontramos, que todos conozcamos, nos va a extrañar, garantizamos, nuestra obsesión, ¿no podíamos cerrar la boca?). Además, al tratarse de un texto escrito desde nuestras coordenadas culturales, advertimos algún deíctico espacial como esta cultura nuestra, que permite a los lectores sentir el discurso más próximo. </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RELACIONES TEMPORALES</a:t>
            </a:r>
            <a:endParaRPr lang="es-ES" dirty="0"/>
          </a:p>
        </p:txBody>
      </p:sp>
      <p:sp>
        <p:nvSpPr>
          <p:cNvPr id="3" name="2 Marcador de contenido"/>
          <p:cNvSpPr>
            <a:spLocks noGrp="1"/>
          </p:cNvSpPr>
          <p:nvPr>
            <p:ph sz="quarter" idx="1"/>
          </p:nvPr>
        </p:nvSpPr>
        <p:spPr>
          <a:xfrm>
            <a:off x="457200" y="1196752"/>
            <a:ext cx="8229600" cy="4929411"/>
          </a:xfrm>
        </p:spPr>
        <p:txBody>
          <a:bodyPr>
            <a:noAutofit/>
          </a:bodyPr>
          <a:lstStyle/>
          <a:p>
            <a:r>
              <a:rPr lang="es-ES" sz="2400" dirty="0"/>
              <a:t>La riqueza de las </a:t>
            </a:r>
            <a:r>
              <a:rPr lang="es-ES" sz="2400" b="1" dirty="0"/>
              <a:t>relaciones temporales —uno de los principales sistemas de conexión entre oraciones— merece un párrafo aparte. Y es que </a:t>
            </a:r>
            <a:r>
              <a:rPr lang="es-ES" sz="2400" b="1" i="1" dirty="0"/>
              <a:t>A los periodistas despliega gran variedad de tiempos verbales que oscilan entre el presente, pasado y futuro. Así, mientras que la exposición de hechos históricos o de eventos recientes se refuerza con verbos en pretérito perfecto simple (segundo párrafo y breve presencia en los restantes), el vínculo con la actualidad está garantizado con el uso del presente intemporal (Como se sabe; la Academia define; manía que lleva a cometer actos delictivos) o del presente actual, que señala una acción verbal coincidente con el momento de la enunciación (ignoro si el copiloto; no quiero acordarme; solo se me ocurre una razón). </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RELACIONES TEMPORALES 2</a:t>
            </a:r>
            <a:endParaRPr lang="es-ES" dirty="0"/>
          </a:p>
        </p:txBody>
      </p:sp>
      <p:sp>
        <p:nvSpPr>
          <p:cNvPr id="3" name="2 Marcador de contenido"/>
          <p:cNvSpPr>
            <a:spLocks noGrp="1"/>
          </p:cNvSpPr>
          <p:nvPr>
            <p:ph sz="quarter" idx="1"/>
          </p:nvPr>
        </p:nvSpPr>
        <p:spPr/>
        <p:txBody>
          <a:bodyPr>
            <a:normAutofit/>
          </a:bodyPr>
          <a:lstStyle/>
          <a:p>
            <a:r>
              <a:rPr lang="es-ES" dirty="0" smtClean="0"/>
              <a:t>Y puesto que en el artículo se recomienda una revisión de los protocolos de seguridad, Rafael </a:t>
            </a:r>
            <a:r>
              <a:rPr lang="es-ES" dirty="0" err="1" smtClean="0"/>
              <a:t>Reig</a:t>
            </a:r>
            <a:r>
              <a:rPr lang="es-ES" dirty="0" smtClean="0"/>
              <a:t> se vale del futuro habrá que pensar a fin de insinuar una acción inminente que tendrá lugar tras el acto enunciativo. Finalmente, para expresar suposición y duda, el autor acude al modo subjuntivo (Puede que el copiloto no sea culpable; Aunque quizá el problema sea más grave), al condicional (¿por qué querría nadie...?) o, incluso, a un uso trasladado del futuro para mostrar probabilidad (Siempre habrá quien...). </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ENDOFÓRICOS: ANÁFORAS</a:t>
            </a:r>
            <a:endParaRPr lang="es-ES" dirty="0"/>
          </a:p>
        </p:txBody>
      </p:sp>
      <p:sp>
        <p:nvSpPr>
          <p:cNvPr id="3" name="2 Marcador de contenido"/>
          <p:cNvSpPr>
            <a:spLocks noGrp="1"/>
          </p:cNvSpPr>
          <p:nvPr>
            <p:ph sz="quarter" idx="1"/>
          </p:nvPr>
        </p:nvSpPr>
        <p:spPr/>
        <p:txBody>
          <a:bodyPr>
            <a:normAutofit/>
          </a:bodyPr>
          <a:lstStyle/>
          <a:p>
            <a:r>
              <a:rPr lang="es-ES" dirty="0"/>
              <a:t>Respecto a los </a:t>
            </a:r>
            <a:r>
              <a:rPr lang="es-ES" b="1" dirty="0"/>
              <a:t>mecanismos de referencia interna —señaladores de otros elementos visibles en el texto—, diremos que las anáforas más representativas son las que nos remiten a </a:t>
            </a:r>
            <a:r>
              <a:rPr lang="es-ES" b="1" dirty="0" err="1"/>
              <a:t>Eróstrato</a:t>
            </a:r>
            <a:r>
              <a:rPr lang="es-ES" b="1" dirty="0"/>
              <a:t> </a:t>
            </a:r>
            <a:r>
              <a:rPr lang="es-ES" dirty="0"/>
              <a:t>(</a:t>
            </a:r>
            <a:r>
              <a:rPr lang="es-ES" i="1" dirty="0"/>
              <a:t>él mismo admitió; repetir su nombre; hasta Cervantes le recordó; lo que cuentan de aquel pastor</a:t>
            </a:r>
            <a:r>
              <a:rPr lang="es-ES" dirty="0"/>
              <a:t>) o al copiloto que precipitó el avión contra las montañas (su cara, su vida; la opinión que de él tenían). También actuarían como unidades </a:t>
            </a:r>
            <a:r>
              <a:rPr lang="es-ES" b="1" dirty="0"/>
              <a:t>anafóricas</a:t>
            </a:r>
            <a:r>
              <a:rPr lang="es-ES" dirty="0"/>
              <a:t> el </a:t>
            </a:r>
            <a:r>
              <a:rPr lang="es-ES" dirty="0" err="1"/>
              <a:t>proadverbio</a:t>
            </a:r>
            <a:r>
              <a:rPr lang="es-ES" dirty="0"/>
              <a:t> </a:t>
            </a:r>
            <a:r>
              <a:rPr lang="es-ES" b="1" i="1" dirty="0"/>
              <a:t>así</a:t>
            </a:r>
            <a:r>
              <a:rPr lang="es-ES" dirty="0"/>
              <a:t> (l. 2), que recupera el contenido del enunciado anterior, o la </a:t>
            </a:r>
            <a:r>
              <a:rPr lang="es-ES" b="1" dirty="0"/>
              <a:t>proforma léxica </a:t>
            </a:r>
            <a:r>
              <a:rPr lang="es-ES" b="1" i="1" dirty="0"/>
              <a:t>hacerlo</a:t>
            </a:r>
            <a:r>
              <a:rPr lang="es-ES" dirty="0"/>
              <a:t> (l. 3-4), con la que se evita la reiteración del verbo liquidarse. 7 </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ENDOFÓRICOS: CATÁFORAS</a:t>
            </a:r>
            <a:endParaRPr lang="es-ES" dirty="0"/>
          </a:p>
        </p:txBody>
      </p:sp>
      <p:sp>
        <p:nvSpPr>
          <p:cNvPr id="3" name="2 Marcador de contenido"/>
          <p:cNvSpPr>
            <a:spLocks noGrp="1"/>
          </p:cNvSpPr>
          <p:nvPr>
            <p:ph sz="quarter" idx="1"/>
          </p:nvPr>
        </p:nvSpPr>
        <p:spPr/>
        <p:txBody>
          <a:bodyPr>
            <a:normAutofit/>
          </a:bodyPr>
          <a:lstStyle/>
          <a:p>
            <a:r>
              <a:rPr lang="es-ES" sz="2800" dirty="0" smtClean="0"/>
              <a:t>Como posible </a:t>
            </a:r>
            <a:r>
              <a:rPr lang="es-ES" sz="2800" b="1" dirty="0" err="1" smtClean="0"/>
              <a:t>catáfora</a:t>
            </a:r>
            <a:r>
              <a:rPr lang="es-ES" sz="2800" b="1" dirty="0" smtClean="0"/>
              <a:t>, resaltamos el pronombre personal </a:t>
            </a:r>
            <a:r>
              <a:rPr lang="es-ES" sz="2800" b="1" i="1" dirty="0" smtClean="0"/>
              <a:t>le </a:t>
            </a:r>
            <a:r>
              <a:rPr lang="es-ES" sz="2800" dirty="0" smtClean="0"/>
              <a:t>de la línea 20, cuya referencia se concreta en el texto acto seguido: a cualquiera. Con todo, son mucho más significativas otras fórmulas de naturaleza </a:t>
            </a:r>
            <a:r>
              <a:rPr lang="es-ES" sz="2800" dirty="0" err="1" smtClean="0"/>
              <a:t>catafórica</a:t>
            </a:r>
            <a:r>
              <a:rPr lang="es-ES" sz="2800" dirty="0" smtClean="0"/>
              <a:t> que, asistidas por los dos puntos, anuncian elementos discursivos y estimulan la lectura </a:t>
            </a:r>
            <a:r>
              <a:rPr lang="es-ES" sz="2800" i="1" dirty="0" smtClean="0"/>
              <a:t>(Solo se me ocurre una razón; Aunque quizá el problema sea más grave; Mi pregunta a los periodistas es). </a:t>
            </a:r>
            <a:endParaRPr lang="es-ES" sz="2800" dirty="0" smtClean="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CONECTORES Y OTROS</a:t>
            </a:r>
            <a:endParaRPr lang="es-ES" dirty="0"/>
          </a:p>
        </p:txBody>
      </p:sp>
      <p:sp>
        <p:nvSpPr>
          <p:cNvPr id="3" name="2 Marcador de contenido"/>
          <p:cNvSpPr>
            <a:spLocks noGrp="1"/>
          </p:cNvSpPr>
          <p:nvPr>
            <p:ph sz="quarter" idx="1"/>
          </p:nvPr>
        </p:nvSpPr>
        <p:spPr/>
        <p:txBody>
          <a:bodyPr>
            <a:normAutofit/>
          </a:bodyPr>
          <a:lstStyle/>
          <a:p>
            <a:r>
              <a:rPr lang="es-ES" dirty="0"/>
              <a:t>La cohesión, asimismo, no solo se percibe en el nivel léxico-semántico o gramatical. Desde el punto de vista textual, en la columna de </a:t>
            </a:r>
            <a:r>
              <a:rPr lang="es-ES" dirty="0" err="1"/>
              <a:t>Reig</a:t>
            </a:r>
            <a:r>
              <a:rPr lang="es-ES" dirty="0"/>
              <a:t> destacan diversas </a:t>
            </a:r>
            <a:r>
              <a:rPr lang="es-ES" b="1" dirty="0"/>
              <a:t>partículas discursivas que permiten establecer relaciones lógicas entre las oraciones y estructurar la información. </a:t>
            </a:r>
            <a:r>
              <a:rPr lang="es-ES" dirty="0"/>
              <a:t>Las más características de la tipología expositivo-argumentativa son los </a:t>
            </a:r>
            <a:r>
              <a:rPr lang="es-ES" b="1" dirty="0"/>
              <a:t>nexos concesivos o adversativos (</a:t>
            </a:r>
            <a:r>
              <a:rPr lang="es-ES" b="1" i="1" dirty="0"/>
              <a:t>aunque</a:t>
            </a:r>
            <a:r>
              <a:rPr lang="es-ES" b="1" dirty="0"/>
              <a:t>, l. 4 y 22; </a:t>
            </a:r>
            <a:r>
              <a:rPr lang="es-ES" b="1" i="1" dirty="0"/>
              <a:t>pero</a:t>
            </a:r>
            <a:r>
              <a:rPr lang="es-ES" dirty="0"/>
              <a:t>, l. 14), los </a:t>
            </a:r>
            <a:r>
              <a:rPr lang="es-ES" b="1" dirty="0"/>
              <a:t>conectores aditivos </a:t>
            </a:r>
            <a:r>
              <a:rPr lang="es-ES" b="1" i="1" dirty="0"/>
              <a:t>(</a:t>
            </a:r>
            <a:r>
              <a:rPr lang="es-ES" b="1" i="1" dirty="0" smtClean="0"/>
              <a:t>hasta </a:t>
            </a:r>
            <a:r>
              <a:rPr lang="es-ES" dirty="0" smtClean="0"/>
              <a:t>7</a:t>
            </a:r>
            <a:r>
              <a:rPr lang="es-ES" dirty="0"/>
              <a:t>, l. 9</a:t>
            </a:r>
            <a:r>
              <a:rPr lang="es-ES" b="1" i="1" dirty="0"/>
              <a:t>) </a:t>
            </a:r>
            <a:r>
              <a:rPr lang="es-ES" b="1" dirty="0"/>
              <a:t>y los marcadores de la propia opinión</a:t>
            </a:r>
            <a:r>
              <a:rPr lang="es-ES" b="1" i="1" dirty="0"/>
              <a:t> (a mi parecer y por lo menos) </a:t>
            </a:r>
            <a:r>
              <a:rPr lang="es-ES" b="1" dirty="0"/>
              <a:t>o los de manifestación de certeza </a:t>
            </a:r>
            <a:r>
              <a:rPr lang="es-ES" b="1" i="1" dirty="0"/>
              <a:t>(por supuesto). </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TotalTime>
  <Words>837</Words>
  <Application>Microsoft Office PowerPoint</Application>
  <PresentationFormat>Presentación en pantalla (4:3)</PresentationFormat>
  <Paragraphs>18</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Equidad</vt:lpstr>
      <vt:lpstr>A LOS PERIODISTAS</vt:lpstr>
      <vt:lpstr>Diapositiva 2</vt:lpstr>
      <vt:lpstr>INTRODUCCIÓN</vt:lpstr>
      <vt:lpstr>DEIXIS</vt:lpstr>
      <vt:lpstr>RELACIONES TEMPORALES</vt:lpstr>
      <vt:lpstr>RELACIONES TEMPORALES 2</vt:lpstr>
      <vt:lpstr>ENDOFÓRICOS: ANÁFORAS</vt:lpstr>
      <vt:lpstr>ENDOFÓRICOS: CATÁFORAS</vt:lpstr>
      <vt:lpstr>CONECTORES Y OTROS</vt:lpstr>
      <vt:lpstr>CONCLUSIÓN</vt:lpstr>
    </vt:vector>
  </TitlesOfParts>
  <Company>Fomento de Centros de Enseñanza,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LOS PERIODISTAS</dc:title>
  <dc:creator>SPS_1</dc:creator>
  <cp:lastModifiedBy>SPS_1</cp:lastModifiedBy>
  <cp:revision>2</cp:revision>
  <dcterms:created xsi:type="dcterms:W3CDTF">2019-01-30T09:20:23Z</dcterms:created>
  <dcterms:modified xsi:type="dcterms:W3CDTF">2019-01-30T09:35:40Z</dcterms:modified>
</cp:coreProperties>
</file>