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79" r:id="rId25"/>
    <p:sldId id="280" r:id="rId26"/>
    <p:sldId id="282" r:id="rId27"/>
    <p:sldId id="281" r:id="rId28"/>
    <p:sldId id="283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1DD2-02EC-4BA3-886E-45F748736826}" type="datetimeFigureOut">
              <a:rPr lang="es-ES" smtClean="0"/>
              <a:pPr/>
              <a:t>09/12/2019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2B6F37A-30BA-4F76-B1C5-97881579452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1DD2-02EC-4BA3-886E-45F748736826}" type="datetimeFigureOut">
              <a:rPr lang="es-ES" smtClean="0"/>
              <a:pPr/>
              <a:t>09/12/2019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F37A-30BA-4F76-B1C5-9788157945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1DD2-02EC-4BA3-886E-45F748736826}" type="datetimeFigureOut">
              <a:rPr lang="es-ES" smtClean="0"/>
              <a:pPr/>
              <a:t>09/12/2019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F37A-30BA-4F76-B1C5-9788157945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1DD2-02EC-4BA3-886E-45F748736826}" type="datetimeFigureOut">
              <a:rPr lang="es-ES" smtClean="0"/>
              <a:pPr/>
              <a:t>09/12/2019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F37A-30BA-4F76-B1C5-97881579452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1DD2-02EC-4BA3-886E-45F748736826}" type="datetimeFigureOut">
              <a:rPr lang="es-ES" smtClean="0"/>
              <a:pPr/>
              <a:t>09/12/2019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2B6F37A-30BA-4F76-B1C5-9788157945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1DD2-02EC-4BA3-886E-45F748736826}" type="datetimeFigureOut">
              <a:rPr lang="es-ES" smtClean="0"/>
              <a:pPr/>
              <a:t>09/12/2019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F37A-30BA-4F76-B1C5-97881579452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1DD2-02EC-4BA3-886E-45F748736826}" type="datetimeFigureOut">
              <a:rPr lang="es-ES" smtClean="0"/>
              <a:pPr/>
              <a:t>09/12/2019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F37A-30BA-4F76-B1C5-97881579452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1DD2-02EC-4BA3-886E-45F748736826}" type="datetimeFigureOut">
              <a:rPr lang="es-ES" smtClean="0"/>
              <a:pPr/>
              <a:t>09/12/2019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F37A-30BA-4F76-B1C5-9788157945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1DD2-02EC-4BA3-886E-45F748736826}" type="datetimeFigureOut">
              <a:rPr lang="es-ES" smtClean="0"/>
              <a:pPr/>
              <a:t>09/12/2019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F37A-30BA-4F76-B1C5-9788157945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1DD2-02EC-4BA3-886E-45F748736826}" type="datetimeFigureOut">
              <a:rPr lang="es-ES" smtClean="0"/>
              <a:pPr/>
              <a:t>09/12/2019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F37A-30BA-4F76-B1C5-97881579452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1DD2-02EC-4BA3-886E-45F748736826}" type="datetimeFigureOut">
              <a:rPr lang="es-ES" smtClean="0"/>
              <a:pPr/>
              <a:t>09/12/2019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2B6F37A-30BA-4F76-B1C5-97881579452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5571DD2-02EC-4BA3-886E-45F748736826}" type="datetimeFigureOut">
              <a:rPr lang="es-ES" smtClean="0"/>
              <a:pPr/>
              <a:t>09/12/2019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2B6F37A-30BA-4F76-B1C5-97881579452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HISTORIA DE UNA ESCALERA</a:t>
            </a:r>
          </a:p>
          <a:p>
            <a:r>
              <a:rPr lang="es-ES" dirty="0" smtClean="0"/>
              <a:t>PAU 2020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BUERO VALLEJO</a:t>
            </a:r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Historia de una escalera como concepción trágica del teatro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HDUE mezcla pesimismo y esperanza, comedia y seriedad y amargura</a:t>
            </a:r>
          </a:p>
          <a:p>
            <a:r>
              <a:rPr lang="es-ES" dirty="0" smtClean="0"/>
              <a:t>Nuevo concepto de tragedia</a:t>
            </a:r>
          </a:p>
          <a:p>
            <a:pPr lvl="1"/>
            <a:r>
              <a:rPr lang="es-ES" dirty="0" smtClean="0"/>
              <a:t>Situaciones conflictivas</a:t>
            </a:r>
          </a:p>
          <a:p>
            <a:pPr lvl="1"/>
            <a:r>
              <a:rPr lang="es-ES" dirty="0" smtClean="0"/>
              <a:t>Tratamiento de contrastes entre la presión del destino y del determinismo social vs los sueños por liberarse de la opresión</a:t>
            </a:r>
            <a:endParaRPr lang="es-E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Historia de una escalera como concepción trágica del teatro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Ambivalencia significativa en HDUE</a:t>
            </a:r>
          </a:p>
          <a:p>
            <a:r>
              <a:rPr lang="es-ES" dirty="0" smtClean="0"/>
              <a:t>Interpretaciones múltiples basadas en tres dimensiones:</a:t>
            </a:r>
          </a:p>
          <a:p>
            <a:pPr lvl="1"/>
            <a:r>
              <a:rPr lang="es-ES" dirty="0" smtClean="0"/>
              <a:t>Significado literal: ámbito individual.</a:t>
            </a:r>
          </a:p>
          <a:p>
            <a:pPr lvl="2"/>
            <a:r>
              <a:rPr lang="es-ES" dirty="0" smtClean="0"/>
              <a:t>El hombre concreto en conflicto con su mundo cotidiano y material.</a:t>
            </a:r>
          </a:p>
          <a:p>
            <a:pPr lvl="1"/>
            <a:r>
              <a:rPr lang="es-ES" dirty="0" smtClean="0"/>
              <a:t>Alegoría social y política: ámbito social.</a:t>
            </a:r>
          </a:p>
          <a:p>
            <a:pPr lvl="2"/>
            <a:r>
              <a:rPr lang="es-ES" dirty="0" smtClean="0"/>
              <a:t>Relación con el contexto histórico franquista y defensa de la libertad</a:t>
            </a:r>
          </a:p>
          <a:p>
            <a:pPr lvl="1"/>
            <a:r>
              <a:rPr lang="es-ES" dirty="0" smtClean="0"/>
              <a:t>Trascendencia filosófica: ámbito existencial.</a:t>
            </a:r>
          </a:p>
          <a:p>
            <a:pPr lvl="2"/>
            <a:r>
              <a:rPr lang="es-ES" dirty="0" smtClean="0"/>
              <a:t>Meditación sobre la existencia del hombre y su actitud</a:t>
            </a:r>
          </a:p>
          <a:p>
            <a:pPr lvl="3"/>
            <a:r>
              <a:rPr lang="es-ES" dirty="0" smtClean="0"/>
              <a:t>Reivindicación de lo positivo y optimista  frente al pesimismo de la sociedad y la historia.</a:t>
            </a:r>
            <a:endParaRPr lang="es-E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HDUE como concepción trágica del teatro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Participación de los personajes en la acción</a:t>
            </a:r>
          </a:p>
          <a:p>
            <a:pPr lvl="1"/>
            <a:r>
              <a:rPr lang="es-ES" dirty="0" smtClean="0"/>
              <a:t>Se cumplen las dos premisas de toda tragedia:</a:t>
            </a:r>
          </a:p>
          <a:p>
            <a:pPr lvl="2"/>
            <a:r>
              <a:rPr lang="es-ES" dirty="0" smtClean="0"/>
              <a:t>ANAGNÓRISIS</a:t>
            </a:r>
          </a:p>
          <a:p>
            <a:pPr lvl="3"/>
            <a:r>
              <a:rPr lang="es-ES" dirty="0" smtClean="0"/>
              <a:t>Descubrimiento por parte de un personaje de datos esenciales de su identidad (seres queridos, etc.) ocultos para él hasta ese momento.</a:t>
            </a:r>
          </a:p>
          <a:p>
            <a:pPr lvl="4"/>
            <a:r>
              <a:rPr lang="es-ES" dirty="0" smtClean="0"/>
              <a:t>Tal revelación altera la conducta del personaje</a:t>
            </a:r>
          </a:p>
          <a:p>
            <a:pPr lvl="4"/>
            <a:r>
              <a:rPr lang="es-ES" dirty="0" smtClean="0"/>
              <a:t>Toda la trama cambia de dirección como resultado de tal descubrimiento.</a:t>
            </a:r>
          </a:p>
          <a:p>
            <a:pPr lvl="2"/>
            <a:r>
              <a:rPr lang="es-ES" dirty="0" smtClean="0"/>
              <a:t>CATARSIS</a:t>
            </a:r>
          </a:p>
          <a:p>
            <a:pPr lvl="3"/>
            <a:r>
              <a:rPr lang="es-ES" dirty="0" smtClean="0"/>
              <a:t>Desahogo y efecto purificador que produce la obra en la contemplación de la acción de los personajes.</a:t>
            </a:r>
          </a:p>
          <a:p>
            <a:pPr lvl="3"/>
            <a:r>
              <a:rPr lang="es-ES" dirty="0" smtClean="0"/>
              <a:t>Los sucesos dramáticos inquietan y despiertan conciencias.</a:t>
            </a:r>
          </a:p>
          <a:p>
            <a:pPr lvl="4"/>
            <a:r>
              <a:rPr lang="es-ES" dirty="0" smtClean="0"/>
              <a:t>Ello alcanza a la emoción y al intelecto del público.</a:t>
            </a:r>
          </a:p>
          <a:p>
            <a:pPr lvl="4"/>
            <a:r>
              <a:rPr lang="es-ES" dirty="0" smtClean="0"/>
              <a:t>Se incita a la reflexión</a:t>
            </a:r>
          </a:p>
          <a:p>
            <a:pPr lvl="4"/>
            <a:r>
              <a:rPr lang="es-ES" dirty="0" smtClean="0"/>
              <a:t>Se tratan temas trascendentes de la condición humana.</a:t>
            </a:r>
          </a:p>
          <a:p>
            <a:pPr lvl="5"/>
            <a:r>
              <a:rPr lang="es-ES" dirty="0" smtClean="0"/>
              <a:t>Justicia, codicia, la violencia, el abuso de poder…</a:t>
            </a:r>
            <a:endParaRPr lang="es-E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RASGOS DE LA RENOVACIÓN TEATRAL DE BUERO: LA DIALÉCTICA BUERIANA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Buero representa el movimiento moderno del teatro en el siglo XX.</a:t>
            </a:r>
          </a:p>
          <a:p>
            <a:pPr lvl="1"/>
            <a:r>
              <a:rPr lang="es-ES" dirty="0" smtClean="0"/>
              <a:t>Un teatro de indagación escénica y experimentación.</a:t>
            </a:r>
          </a:p>
          <a:p>
            <a:pPr lvl="1"/>
            <a:r>
              <a:rPr lang="es-ES" dirty="0" smtClean="0"/>
              <a:t>Obra dialéctica que busca la síntesis </a:t>
            </a:r>
            <a:r>
              <a:rPr lang="es-ES" dirty="0" err="1" smtClean="0"/>
              <a:t>superadora</a:t>
            </a:r>
            <a:r>
              <a:rPr lang="es-ES" dirty="0" smtClean="0"/>
              <a:t> de dilemas</a:t>
            </a:r>
          </a:p>
          <a:p>
            <a:pPr lvl="2"/>
            <a:r>
              <a:rPr lang="es-ES" dirty="0" smtClean="0"/>
              <a:t>Realismo-simbolismo</a:t>
            </a:r>
          </a:p>
          <a:p>
            <a:pPr lvl="2"/>
            <a:r>
              <a:rPr lang="es-ES" dirty="0" smtClean="0"/>
              <a:t>Tradición-innovación</a:t>
            </a:r>
          </a:p>
          <a:p>
            <a:pPr lvl="2"/>
            <a:r>
              <a:rPr lang="es-ES" dirty="0" smtClean="0"/>
              <a:t>individuo-colectividad</a:t>
            </a:r>
          </a:p>
          <a:p>
            <a:pPr lvl="1"/>
            <a:r>
              <a:rPr lang="es-ES" dirty="0" smtClean="0"/>
              <a:t>Transformó el panorama teatral de posguerra en España con alardes dramatúrgicos e indagación estética</a:t>
            </a:r>
          </a:p>
          <a:p>
            <a:pPr lvl="2"/>
            <a:r>
              <a:rPr lang="es-ES" dirty="0" smtClean="0"/>
              <a:t>Escenografía con innovaciones que rompen el academicismo de los salones burgueses.</a:t>
            </a:r>
          </a:p>
          <a:p>
            <a:pPr lvl="2"/>
            <a:r>
              <a:rPr lang="es-ES" dirty="0" smtClean="0"/>
              <a:t>Importancia de la luminotecnia</a:t>
            </a:r>
          </a:p>
          <a:p>
            <a:pPr lvl="2"/>
            <a:r>
              <a:rPr lang="es-ES" dirty="0" smtClean="0"/>
              <a:t>Incorporación de efectos especiales</a:t>
            </a:r>
          </a:p>
          <a:p>
            <a:pPr lvl="2"/>
            <a:r>
              <a:rPr lang="es-ES" dirty="0" smtClean="0"/>
              <a:t>Polifonía de registros en los personajes</a:t>
            </a:r>
          </a:p>
          <a:p>
            <a:pPr lvl="2"/>
            <a:r>
              <a:rPr lang="es-ES" dirty="0" smtClean="0"/>
              <a:t>Relevancia de la estructura</a:t>
            </a:r>
            <a:endParaRPr lang="es-E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RASGOS DE LA RENOVACIÓN TEATRAL DE BUERO: LA DIALÉCTICA BUERIANA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smtClean="0"/>
              <a:t>Las temáticas dominantes reflejan un mundo en transformación.</a:t>
            </a:r>
          </a:p>
          <a:p>
            <a:r>
              <a:rPr lang="es-ES" dirty="0" smtClean="0"/>
              <a:t>Relación entre propuesta escénica y significación del drama consustancial en Buero.</a:t>
            </a:r>
          </a:p>
          <a:p>
            <a:pPr lvl="1"/>
            <a:r>
              <a:rPr lang="es-ES" dirty="0" smtClean="0"/>
              <a:t>Ambigua y multivalente realidad</a:t>
            </a:r>
          </a:p>
          <a:p>
            <a:pPr lvl="2"/>
            <a:r>
              <a:rPr lang="es-ES" dirty="0" smtClean="0"/>
              <a:t>Tema latente: el problema de España, la dictadura</a:t>
            </a:r>
          </a:p>
          <a:p>
            <a:pPr lvl="1"/>
            <a:r>
              <a:rPr lang="es-ES" dirty="0" smtClean="0"/>
              <a:t>Opta por la dialéctica frente a las certidumbres simplistas o maniqueas</a:t>
            </a:r>
          </a:p>
          <a:p>
            <a:pPr lvl="2"/>
            <a:r>
              <a:rPr lang="es-ES" dirty="0" smtClean="0"/>
              <a:t>Rechazo del dogmatismo. Intención ética</a:t>
            </a:r>
          </a:p>
          <a:p>
            <a:pPr lvl="1"/>
            <a:r>
              <a:rPr lang="es-ES" dirty="0" smtClean="0"/>
              <a:t>La sociedad dificulta el desarrollo íntegro de la propia personalidad.</a:t>
            </a:r>
          </a:p>
          <a:p>
            <a:pPr lvl="2"/>
            <a:r>
              <a:rPr lang="es-ES" dirty="0" smtClean="0"/>
              <a:t>Las taras físicas (ceguera en </a:t>
            </a:r>
            <a:r>
              <a:rPr lang="es-ES" i="1" dirty="0" smtClean="0"/>
              <a:t>El concierto de San Ovidio</a:t>
            </a:r>
            <a:r>
              <a:rPr lang="es-ES" dirty="0" smtClean="0"/>
              <a:t>) locura en </a:t>
            </a:r>
            <a:r>
              <a:rPr lang="es-ES" i="1" dirty="0" smtClean="0"/>
              <a:t>El sueño de la razón</a:t>
            </a:r>
            <a:r>
              <a:rPr lang="es-ES" dirty="0" smtClean="0"/>
              <a:t>…</a:t>
            </a:r>
          </a:p>
          <a:p>
            <a:pPr lvl="1"/>
            <a:r>
              <a:rPr lang="es-ES" dirty="0" smtClean="0"/>
              <a:t>Dialéctica entre es espectáculo y la recepción del público.</a:t>
            </a:r>
          </a:p>
          <a:p>
            <a:pPr lvl="2"/>
            <a:r>
              <a:rPr lang="es-ES" dirty="0" smtClean="0"/>
              <a:t>El espectáculo influye en el público</a:t>
            </a:r>
          </a:p>
          <a:p>
            <a:pPr lvl="3"/>
            <a:r>
              <a:rPr lang="es-ES" dirty="0" smtClean="0"/>
              <a:t>Sinergia de identificación aristotélica (identificación con el personaje: catarsis) y de distanciamiento brechtiano (la obra se centra en las ideas y decisiones y no en intentar sumergir al público en un mundo ilusorio para evitar así la catarsis. Busca en el público un distanciamiento emocional, objetividad, razón frente a emoción)</a:t>
            </a:r>
          </a:p>
          <a:p>
            <a:pPr lvl="1"/>
            <a:r>
              <a:rPr lang="es-ES" dirty="0" smtClean="0"/>
              <a:t>Dialéctica del perspectivismo histórico</a:t>
            </a:r>
          </a:p>
          <a:p>
            <a:pPr lvl="2"/>
            <a:r>
              <a:rPr lang="es-ES" dirty="0" smtClean="0"/>
              <a:t>Conexión entre el pasado y el presente.</a:t>
            </a:r>
            <a:endParaRPr lang="es-E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TRAYECTORIA TEATRAL: ETAPAS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ES" dirty="0" smtClean="0"/>
              <a:t>TEATRO EN DICTADURA</a:t>
            </a:r>
          </a:p>
          <a:p>
            <a:pPr lvl="1"/>
            <a:r>
              <a:rPr lang="es-ES" dirty="0" smtClean="0"/>
              <a:t>1. 1948-1957: REALISMO IMPACABLE YS IMBOLISTA</a:t>
            </a:r>
          </a:p>
          <a:p>
            <a:pPr lvl="2"/>
            <a:r>
              <a:rPr lang="es-ES" dirty="0" smtClean="0"/>
              <a:t>Drama social y existencial</a:t>
            </a:r>
          </a:p>
          <a:p>
            <a:pPr lvl="3"/>
            <a:r>
              <a:rPr lang="es-ES" i="1" dirty="0" smtClean="0"/>
              <a:t>Historia de una escalera </a:t>
            </a:r>
            <a:r>
              <a:rPr lang="es-ES" dirty="0" smtClean="0"/>
              <a:t>(1948)</a:t>
            </a:r>
          </a:p>
          <a:p>
            <a:pPr lvl="3"/>
            <a:r>
              <a:rPr lang="es-ES" i="1" dirty="0" smtClean="0"/>
              <a:t>En la ardiente oscuridad </a:t>
            </a:r>
            <a:r>
              <a:rPr lang="es-ES" dirty="0" smtClean="0"/>
              <a:t>(1950)</a:t>
            </a:r>
          </a:p>
          <a:p>
            <a:pPr lvl="1"/>
            <a:r>
              <a:rPr lang="es-ES" dirty="0" smtClean="0"/>
              <a:t>2. 1858-1970. DRAMA HISTÓRICO: PARÁBOLA DEL PRESENTE.</a:t>
            </a:r>
          </a:p>
          <a:p>
            <a:pPr lvl="2"/>
            <a:r>
              <a:rPr lang="es-ES" dirty="0" smtClean="0"/>
              <a:t>Mayor complejidad simbólica</a:t>
            </a:r>
          </a:p>
          <a:p>
            <a:pPr lvl="3"/>
            <a:r>
              <a:rPr lang="es-ES" i="1" dirty="0" smtClean="0"/>
              <a:t>Un soñador para un pueblo </a:t>
            </a:r>
            <a:r>
              <a:rPr lang="es-ES" dirty="0" smtClean="0"/>
              <a:t>(1958)</a:t>
            </a:r>
          </a:p>
          <a:p>
            <a:pPr lvl="3"/>
            <a:r>
              <a:rPr lang="es-ES" i="1" dirty="0" smtClean="0"/>
              <a:t>El concierto de san Ovidio </a:t>
            </a:r>
            <a:r>
              <a:rPr lang="es-ES" dirty="0" smtClean="0"/>
              <a:t>(1976)</a:t>
            </a:r>
          </a:p>
          <a:p>
            <a:pPr lvl="1"/>
            <a:r>
              <a:rPr lang="es-ES" dirty="0" smtClean="0"/>
              <a:t>3. 1967-1977. TEATRO DE LA BÚSQUEDA DE LA VERDAD</a:t>
            </a:r>
          </a:p>
          <a:p>
            <a:pPr lvl="2"/>
            <a:r>
              <a:rPr lang="es-ES" dirty="0" smtClean="0"/>
              <a:t>Teatro narrativo, con personajes intermedios que cuentan la acción al público.</a:t>
            </a:r>
          </a:p>
          <a:p>
            <a:pPr lvl="3"/>
            <a:r>
              <a:rPr lang="es-ES" i="1" dirty="0" smtClean="0"/>
              <a:t>El tragaluz </a:t>
            </a:r>
            <a:r>
              <a:rPr lang="es-ES" dirty="0" smtClean="0"/>
              <a:t>(1967)</a:t>
            </a:r>
          </a:p>
          <a:p>
            <a:pPr lvl="3"/>
            <a:r>
              <a:rPr lang="es-ES" i="1" dirty="0" smtClean="0"/>
              <a:t>La doble historia del doctor </a:t>
            </a:r>
            <a:r>
              <a:rPr lang="es-ES" i="1" dirty="0" err="1" smtClean="0"/>
              <a:t>Valmy</a:t>
            </a:r>
            <a:r>
              <a:rPr lang="es-ES" i="1" dirty="0" smtClean="0"/>
              <a:t> </a:t>
            </a:r>
            <a:r>
              <a:rPr lang="es-ES" dirty="0" smtClean="0"/>
              <a:t>(1976)</a:t>
            </a:r>
          </a:p>
          <a:p>
            <a:pPr lvl="1"/>
            <a:r>
              <a:rPr lang="es-ES" dirty="0" smtClean="0"/>
              <a:t>4. TEATRO EXPERIMENTAL: NECESIDAD DE REBELDÍA, EFECTOS DE INMERSIÓN</a:t>
            </a:r>
          </a:p>
          <a:p>
            <a:pPr lvl="2"/>
            <a:r>
              <a:rPr lang="es-ES" dirty="0" smtClean="0"/>
              <a:t>Teatro ético y antropológico con contenidos sociales y políticos explícitos.</a:t>
            </a:r>
          </a:p>
          <a:p>
            <a:pPr lvl="3"/>
            <a:r>
              <a:rPr lang="es-ES" i="1" dirty="0" smtClean="0"/>
              <a:t>El sueño de la razón </a:t>
            </a:r>
            <a:r>
              <a:rPr lang="es-ES" dirty="0" smtClean="0"/>
              <a:t>(1970)</a:t>
            </a:r>
          </a:p>
          <a:p>
            <a:pPr lvl="3"/>
            <a:r>
              <a:rPr lang="es-ES" i="1" dirty="0" smtClean="0"/>
              <a:t>La fundación </a:t>
            </a:r>
            <a:r>
              <a:rPr lang="es-ES" dirty="0" smtClean="0"/>
              <a:t>(1974)</a:t>
            </a:r>
          </a:p>
          <a:p>
            <a:r>
              <a:rPr lang="es-ES" dirty="0" smtClean="0"/>
              <a:t>TEATRO EN DEMOCRACIA</a:t>
            </a:r>
          </a:p>
          <a:p>
            <a:pPr lvl="1"/>
            <a:r>
              <a:rPr lang="es-ES" dirty="0" smtClean="0"/>
              <a:t>5. DRAMAS DE LA CONCIENCIA CULPABLE</a:t>
            </a:r>
          </a:p>
          <a:p>
            <a:pPr lvl="2"/>
            <a:r>
              <a:rPr lang="es-ES" dirty="0" smtClean="0"/>
              <a:t>Punto de vista subjetivo</a:t>
            </a:r>
          </a:p>
          <a:p>
            <a:pPr lvl="3"/>
            <a:r>
              <a:rPr lang="es-ES" i="1" dirty="0" smtClean="0"/>
              <a:t>Misión al pueblo desierto </a:t>
            </a:r>
            <a:r>
              <a:rPr lang="es-ES" dirty="0" smtClean="0"/>
              <a:t>(1999)</a:t>
            </a:r>
            <a:endParaRPr lang="es-E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ESTRUCTURA Y CONTENIDO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3 actos</a:t>
            </a:r>
          </a:p>
          <a:p>
            <a:r>
              <a:rPr lang="es-ES" dirty="0" smtClean="0"/>
              <a:t>No hay desarrollo tradicional de planteamiento, nudo y desenlace.</a:t>
            </a:r>
          </a:p>
          <a:p>
            <a:r>
              <a:rPr lang="es-ES" dirty="0" smtClean="0"/>
              <a:t>Los actos acaban en sendos momentos de intriga y futuro presumible pero incierto</a:t>
            </a:r>
          </a:p>
          <a:p>
            <a:r>
              <a:rPr lang="es-ES" dirty="0" smtClean="0"/>
              <a:t>Lo esperable no siempre acontece.</a:t>
            </a:r>
          </a:p>
          <a:p>
            <a:r>
              <a:rPr lang="es-ES" dirty="0" smtClean="0"/>
              <a:t>El final es abierto.</a:t>
            </a:r>
            <a:endParaRPr lang="es-E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ESTRUCTURA Y CONTENIDO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 smtClean="0"/>
              <a:t>No se diferencian las escenas</a:t>
            </a:r>
          </a:p>
          <a:p>
            <a:pPr lvl="1"/>
            <a:r>
              <a:rPr lang="es-ES" dirty="0" smtClean="0"/>
              <a:t>Las escenas se diferencian por la aparición o desaparición de personajes.</a:t>
            </a:r>
          </a:p>
          <a:p>
            <a:pPr lvl="2"/>
            <a:r>
              <a:rPr lang="es-ES" dirty="0" smtClean="0"/>
              <a:t>Hoy podemos diferenciarlas por las diferentes acciones o situaciones  que se producen.</a:t>
            </a:r>
          </a:p>
          <a:p>
            <a:r>
              <a:rPr lang="es-ES" dirty="0" smtClean="0"/>
              <a:t>Podemos señalar las siguientes 13 escenas del acto I</a:t>
            </a:r>
          </a:p>
          <a:p>
            <a:pPr marL="777240" lvl="1" indent="-457200">
              <a:buFont typeface="+mj-lt"/>
              <a:buAutoNum type="arabicPeriod"/>
            </a:pPr>
            <a:r>
              <a:rPr lang="es-ES" dirty="0" smtClean="0"/>
              <a:t>La luz</a:t>
            </a:r>
          </a:p>
          <a:p>
            <a:pPr marL="777240" lvl="1" indent="-457200">
              <a:buFont typeface="+mj-lt"/>
              <a:buAutoNum type="arabicPeriod"/>
            </a:pPr>
            <a:r>
              <a:rPr lang="es-ES" dirty="0" smtClean="0"/>
              <a:t>¡Qué importa que no tengan dinero!</a:t>
            </a:r>
          </a:p>
          <a:p>
            <a:pPr marL="777240" lvl="1" indent="-457200">
              <a:buFont typeface="+mj-lt"/>
              <a:buAutoNum type="arabicPeriod"/>
            </a:pPr>
            <a:r>
              <a:rPr lang="es-ES" dirty="0" smtClean="0"/>
              <a:t>A la lechería</a:t>
            </a:r>
          </a:p>
          <a:p>
            <a:pPr marL="777240" lvl="1" indent="-457200">
              <a:buFont typeface="+mj-lt"/>
              <a:buAutoNum type="arabicPeriod"/>
            </a:pPr>
            <a:r>
              <a:rPr lang="es-ES" dirty="0" smtClean="0"/>
              <a:t>¡Déjame en paz!</a:t>
            </a:r>
          </a:p>
          <a:p>
            <a:pPr marL="777240" lvl="1" indent="-457200">
              <a:buFont typeface="+mj-lt"/>
              <a:buAutoNum type="arabicPeriod"/>
            </a:pPr>
            <a:r>
              <a:rPr lang="es-ES" dirty="0" smtClean="0"/>
              <a:t>El tiempo lo dirá todo</a:t>
            </a:r>
          </a:p>
          <a:p>
            <a:pPr marL="777240" lvl="1" indent="-457200">
              <a:buFont typeface="+mj-lt"/>
              <a:buAutoNum type="arabicPeriod"/>
            </a:pPr>
            <a:r>
              <a:rPr lang="es-ES" dirty="0" smtClean="0"/>
              <a:t>Ya has </a:t>
            </a:r>
            <a:r>
              <a:rPr lang="es-ES" dirty="0" err="1" smtClean="0"/>
              <a:t>pidongueado</a:t>
            </a:r>
            <a:r>
              <a:rPr lang="es-ES" dirty="0" smtClean="0"/>
              <a:t> bastante</a:t>
            </a:r>
          </a:p>
          <a:p>
            <a:pPr marL="777240" lvl="1" indent="-457200">
              <a:buFont typeface="+mj-lt"/>
              <a:buAutoNum type="arabicPeriod"/>
            </a:pPr>
            <a:r>
              <a:rPr lang="es-ES" dirty="0" smtClean="0"/>
              <a:t>Soy mayor de edad</a:t>
            </a:r>
          </a:p>
          <a:p>
            <a:pPr marL="777240" lvl="1" indent="-457200">
              <a:buFont typeface="+mj-lt"/>
              <a:buAutoNum type="arabicPeriod"/>
            </a:pPr>
            <a:r>
              <a:rPr lang="es-ES" dirty="0" smtClean="0"/>
              <a:t>Te juro que te tiro…</a:t>
            </a:r>
          </a:p>
          <a:p>
            <a:pPr marL="777240" lvl="1" indent="-457200">
              <a:buFont typeface="+mj-lt"/>
              <a:buAutoNum type="arabicPeriod"/>
            </a:pPr>
            <a:r>
              <a:rPr lang="es-ES" dirty="0" smtClean="0"/>
              <a:t>Tengo que decirle algo</a:t>
            </a:r>
          </a:p>
          <a:p>
            <a:pPr marL="777240" lvl="1" indent="-457200">
              <a:buFont typeface="+mj-lt"/>
              <a:buAutoNum type="arabicPeriod"/>
            </a:pPr>
            <a:r>
              <a:rPr lang="es-ES" dirty="0" smtClean="0"/>
              <a:t>Nuestra única alegría</a:t>
            </a:r>
          </a:p>
          <a:p>
            <a:pPr marL="777240" lvl="1" indent="-457200">
              <a:buFont typeface="+mj-lt"/>
              <a:buAutoNum type="arabicPeriod"/>
            </a:pPr>
            <a:r>
              <a:rPr lang="es-ES" dirty="0" smtClean="0"/>
              <a:t>¡Vete! No puedo soportarte</a:t>
            </a:r>
          </a:p>
          <a:p>
            <a:pPr marL="777240" lvl="1" indent="-457200">
              <a:buFont typeface="+mj-lt"/>
              <a:buAutoNum type="arabicPeriod"/>
            </a:pPr>
            <a:r>
              <a:rPr lang="es-ES" dirty="0" smtClean="0"/>
              <a:t>La sal de la vida</a:t>
            </a:r>
          </a:p>
          <a:p>
            <a:pPr marL="777240" lvl="1" indent="-457200">
              <a:buFont typeface="+mj-lt"/>
              <a:buAutoNum type="arabicPeriod"/>
            </a:pPr>
            <a:r>
              <a:rPr lang="es-ES" dirty="0" smtClean="0"/>
              <a:t>¡Qué felices seremos!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Acto II</a:t>
            </a:r>
          </a:p>
          <a:p>
            <a:pPr marL="777240" lvl="1" indent="-457200">
              <a:buFont typeface="+mj-lt"/>
              <a:buAutoNum type="arabicPeriod"/>
            </a:pPr>
            <a:r>
              <a:rPr lang="es-ES" dirty="0" smtClean="0"/>
              <a:t>¡Solas, hija mía!</a:t>
            </a:r>
          </a:p>
          <a:p>
            <a:pPr marL="777240" lvl="1" indent="-457200">
              <a:buFont typeface="+mj-lt"/>
              <a:buAutoNum type="arabicPeriod"/>
            </a:pPr>
            <a:r>
              <a:rPr lang="es-ES" dirty="0" smtClean="0"/>
              <a:t>Me duelen muchas cosas</a:t>
            </a:r>
          </a:p>
          <a:p>
            <a:pPr marL="777240" lvl="1" indent="-457200">
              <a:buFont typeface="+mj-lt"/>
              <a:buAutoNum type="arabicPeriod"/>
            </a:pPr>
            <a:r>
              <a:rPr lang="es-ES" dirty="0" smtClean="0"/>
              <a:t>Ya saldremos todos adelante</a:t>
            </a:r>
          </a:p>
          <a:p>
            <a:pPr marL="777240" lvl="1" indent="-457200">
              <a:buFont typeface="+mj-lt"/>
              <a:buAutoNum type="arabicPeriod"/>
            </a:pPr>
            <a:r>
              <a:rPr lang="es-ES" dirty="0" smtClean="0"/>
              <a:t>El cuento que colocabas a todas</a:t>
            </a:r>
          </a:p>
          <a:p>
            <a:pPr marL="777240" lvl="1" indent="-457200">
              <a:buFont typeface="+mj-lt"/>
              <a:buAutoNum type="arabicPeriod"/>
            </a:pPr>
            <a:r>
              <a:rPr lang="es-ES" dirty="0" smtClean="0"/>
              <a:t>A comer, princesa</a:t>
            </a:r>
          </a:p>
          <a:p>
            <a:pPr marL="777240" lvl="1" indent="-457200">
              <a:buFont typeface="+mj-lt"/>
              <a:buAutoNum type="arabicPeriod"/>
            </a:pPr>
            <a:r>
              <a:rPr lang="es-ES" dirty="0" smtClean="0"/>
              <a:t>¡Cállate tú, mosquita </a:t>
            </a:r>
            <a:r>
              <a:rPr lang="es-ES" dirty="0" err="1" smtClean="0"/>
              <a:t>muertea</a:t>
            </a:r>
            <a:r>
              <a:rPr lang="es-ES" dirty="0" smtClean="0"/>
              <a:t>!</a:t>
            </a:r>
          </a:p>
          <a:p>
            <a:pPr marL="777240" lvl="1" indent="-457200">
              <a:buFont typeface="+mj-lt"/>
              <a:buAutoNum type="arabicPeriod"/>
            </a:pPr>
            <a:r>
              <a:rPr lang="es-ES" dirty="0" smtClean="0"/>
              <a:t>Acéptame, te lo suplico</a:t>
            </a:r>
          </a:p>
          <a:p>
            <a:pPr marL="777240" lvl="1" indent="-457200">
              <a:buFont typeface="+mj-lt"/>
              <a:buAutoNum type="arabicPeriod"/>
            </a:pPr>
            <a:r>
              <a:rPr lang="es-ES" dirty="0" smtClean="0"/>
              <a:t>¡Ni mentármela siquiera!</a:t>
            </a:r>
          </a:p>
          <a:p>
            <a:pPr marL="777240" lvl="1" indent="-457200">
              <a:buFont typeface="+mj-lt"/>
              <a:buAutoNum type="arabicPeriod"/>
            </a:pPr>
            <a:r>
              <a:rPr lang="es-ES" dirty="0" smtClean="0"/>
              <a:t>Padre te quiere</a:t>
            </a:r>
          </a:p>
          <a:p>
            <a:pPr marL="777240" lvl="1" indent="-457200">
              <a:buFont typeface="+mj-lt"/>
              <a:buAutoNum type="arabicPeriod"/>
            </a:pPr>
            <a:r>
              <a:rPr lang="es-ES" dirty="0" smtClean="0"/>
              <a:t>¡A mí nunca me has querido!</a:t>
            </a:r>
          </a:p>
          <a:p>
            <a:pPr marL="777240" lvl="1" indent="-457200">
              <a:buFont typeface="+mj-lt"/>
              <a:buAutoNum type="arabicPeriod"/>
            </a:pPr>
            <a:r>
              <a:rPr lang="es-ES" dirty="0" smtClean="0"/>
              <a:t>Hoy tiene motivo para entristecerse</a:t>
            </a:r>
            <a:endParaRPr lang="es-E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Acto III</a:t>
            </a:r>
          </a:p>
          <a:p>
            <a:pPr marL="777240" lvl="1" indent="-457200">
              <a:buFont typeface="+mj-lt"/>
              <a:buAutoNum type="arabicPeriod"/>
            </a:pPr>
            <a:r>
              <a:rPr lang="es-ES" dirty="0" smtClean="0"/>
              <a:t>¡Qué escalerita!</a:t>
            </a:r>
          </a:p>
          <a:p>
            <a:pPr marL="777240" lvl="1" indent="-457200">
              <a:buFont typeface="+mj-lt"/>
              <a:buAutoNum type="arabicPeriod"/>
            </a:pPr>
            <a:r>
              <a:rPr lang="es-ES" dirty="0" smtClean="0"/>
              <a:t>¡¿A la oficina?</a:t>
            </a:r>
          </a:p>
          <a:p>
            <a:pPr marL="777240" lvl="1" indent="-457200">
              <a:buFont typeface="+mj-lt"/>
              <a:buAutoNum type="arabicPeriod"/>
            </a:pPr>
            <a:r>
              <a:rPr lang="es-ES" dirty="0" smtClean="0"/>
              <a:t>¡Los pasteles!</a:t>
            </a:r>
          </a:p>
          <a:p>
            <a:pPr marL="777240" lvl="1" indent="-457200">
              <a:buFont typeface="+mj-lt"/>
              <a:buAutoNum type="arabicPeriod"/>
            </a:pPr>
            <a:r>
              <a:rPr lang="es-ES" dirty="0" smtClean="0"/>
              <a:t>Me ahogo en casa</a:t>
            </a:r>
          </a:p>
          <a:p>
            <a:pPr marL="777240" lvl="1" indent="-457200">
              <a:buFont typeface="+mj-lt"/>
              <a:buAutoNum type="arabicPeriod"/>
            </a:pPr>
            <a:r>
              <a:rPr lang="es-ES" dirty="0" smtClean="0"/>
              <a:t>¿No ves que ya soy vieja?</a:t>
            </a:r>
          </a:p>
          <a:p>
            <a:pPr marL="777240" lvl="1" indent="-457200">
              <a:buFont typeface="+mj-lt"/>
              <a:buAutoNum type="arabicPeriod"/>
            </a:pPr>
            <a:r>
              <a:rPr lang="es-ES" dirty="0" smtClean="0"/>
              <a:t>¡Qué pongan otra!</a:t>
            </a:r>
          </a:p>
          <a:p>
            <a:pPr marL="777240" lvl="1" indent="-457200">
              <a:buFont typeface="+mj-lt"/>
              <a:buAutoNum type="arabicPeriod"/>
            </a:pPr>
            <a:r>
              <a:rPr lang="es-ES" dirty="0" smtClean="0"/>
              <a:t>Lo nuestro no puede ser</a:t>
            </a:r>
          </a:p>
          <a:p>
            <a:pPr marL="777240" lvl="1" indent="-457200">
              <a:buFont typeface="+mj-lt"/>
              <a:buAutoNum type="arabicPeriod"/>
            </a:pPr>
            <a:r>
              <a:rPr lang="es-ES" dirty="0" smtClean="0"/>
              <a:t>Te voy a cortar la lengua</a:t>
            </a:r>
          </a:p>
          <a:p>
            <a:pPr marL="777240" lvl="1" indent="-457200">
              <a:buFont typeface="+mj-lt"/>
              <a:buAutoNum type="arabicPeriod"/>
            </a:pPr>
            <a:r>
              <a:rPr lang="es-ES" dirty="0" smtClean="0"/>
              <a:t>No os comprendo</a:t>
            </a:r>
          </a:p>
          <a:p>
            <a:pPr marL="777240" lvl="1" indent="-457200">
              <a:buFont typeface="+mj-lt"/>
              <a:buAutoNum type="arabicPeriod"/>
            </a:pPr>
            <a:r>
              <a:rPr lang="es-ES" dirty="0" smtClean="0"/>
              <a:t>¡Qué iguales somos!</a:t>
            </a:r>
          </a:p>
          <a:p>
            <a:pPr marL="777240" lvl="1" indent="-457200">
              <a:buFont typeface="+mj-lt"/>
              <a:buAutoNum type="arabicPeriod"/>
            </a:pPr>
            <a:r>
              <a:rPr lang="es-ES" dirty="0" smtClean="0"/>
              <a:t>¡Dichoso corazón!</a:t>
            </a:r>
          </a:p>
          <a:p>
            <a:pPr marL="777240" lvl="1" indent="-457200">
              <a:buFont typeface="+mj-lt"/>
              <a:buAutoNum type="arabicPeriod"/>
            </a:pPr>
            <a:r>
              <a:rPr lang="es-ES" dirty="0" smtClean="0"/>
              <a:t>La pelea</a:t>
            </a:r>
          </a:p>
          <a:p>
            <a:pPr marL="777240" lvl="1" indent="-457200">
              <a:buFont typeface="+mj-lt"/>
              <a:buAutoNum type="arabicPeriod"/>
            </a:pPr>
            <a:r>
              <a:rPr lang="es-ES" dirty="0" smtClean="0"/>
              <a:t>Tenemos que ser más fuertes</a:t>
            </a:r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CONTEXTO LITERARIO</a:t>
            </a:r>
            <a:br>
              <a:rPr lang="es-ES" dirty="0" smtClean="0"/>
            </a:br>
            <a:r>
              <a:rPr lang="es-ES" dirty="0" smtClean="0"/>
              <a:t> DE POSTGUERRA: TEATRO OFICIAL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s-ES" dirty="0" smtClean="0"/>
              <a:t>Se trata de un teatro </a:t>
            </a:r>
            <a:r>
              <a:rPr lang="es-ES" dirty="0" err="1" smtClean="0"/>
              <a:t>conservdor</a:t>
            </a:r>
            <a:r>
              <a:rPr lang="es-ES" dirty="0" smtClean="0"/>
              <a:t> y mediocre</a:t>
            </a:r>
          </a:p>
          <a:p>
            <a:pPr lvl="2"/>
            <a:r>
              <a:rPr lang="es-ES" dirty="0" smtClean="0"/>
              <a:t>Sainetes,</a:t>
            </a:r>
          </a:p>
          <a:p>
            <a:pPr lvl="2"/>
            <a:r>
              <a:rPr lang="es-ES" dirty="0" smtClean="0"/>
              <a:t>comedias superficiales</a:t>
            </a:r>
          </a:p>
          <a:p>
            <a:pPr lvl="2"/>
            <a:r>
              <a:rPr lang="es-ES" dirty="0" smtClean="0"/>
              <a:t>dramas patrióticos y religiosos</a:t>
            </a:r>
          </a:p>
          <a:p>
            <a:pPr lvl="1"/>
            <a:r>
              <a:rPr lang="es-ES" dirty="0" smtClean="0"/>
              <a:t>Es un teatro ideológico dirigido a un público burgués y acomodado</a:t>
            </a:r>
          </a:p>
          <a:p>
            <a:pPr lvl="1"/>
            <a:r>
              <a:rPr lang="es-ES" dirty="0" smtClean="0"/>
              <a:t>No cuestiona ni al régimen franquista  i el papel de la Iglesia como poder fáctico.</a:t>
            </a:r>
            <a:endParaRPr lang="es-E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La vida de los personajes acaece fuera de escena</a:t>
            </a:r>
          </a:p>
          <a:p>
            <a:pPr lvl="1"/>
            <a:r>
              <a:rPr lang="es-ES" dirty="0" smtClean="0"/>
              <a:t>Cada acto transcurre en unos instantes de un día.</a:t>
            </a:r>
          </a:p>
          <a:p>
            <a:pPr lvl="1"/>
            <a:r>
              <a:rPr lang="es-ES" dirty="0" smtClean="0"/>
              <a:t>Lo relevante de la trama es lo que no se ve.</a:t>
            </a:r>
          </a:p>
          <a:p>
            <a:pPr lvl="2"/>
            <a:r>
              <a:rPr lang="es-ES" dirty="0" smtClean="0"/>
              <a:t>La apariencia de la acción es que apenas ocurre nada</a:t>
            </a:r>
          </a:p>
          <a:p>
            <a:pPr lvl="2"/>
            <a:r>
              <a:rPr lang="es-ES" dirty="0" smtClean="0"/>
              <a:t>Vemos unos minutos de la vida de los personajes</a:t>
            </a:r>
          </a:p>
          <a:p>
            <a:r>
              <a:rPr lang="es-ES" dirty="0" smtClean="0"/>
              <a:t>La unidad de acción es proporcionada por el fracaso y la frustración de los personajes</a:t>
            </a:r>
          </a:p>
          <a:p>
            <a:pPr lvl="1"/>
            <a:r>
              <a:rPr lang="es-ES" dirty="0" smtClean="0"/>
              <a:t>Hasta llegar al porvenir abierto de la tercera generación</a:t>
            </a:r>
          </a:p>
          <a:p>
            <a:pPr lvl="2"/>
            <a:r>
              <a:rPr lang="es-ES" dirty="0" smtClean="0"/>
              <a:t>El dramaturgo deja al espectador con la pregunta:</a:t>
            </a:r>
          </a:p>
          <a:p>
            <a:pPr lvl="3"/>
            <a:r>
              <a:rPr lang="es-ES" dirty="0" smtClean="0"/>
              <a:t>¿Volverá a suceder lo mismo?</a:t>
            </a:r>
          </a:p>
          <a:p>
            <a:pPr lvl="3"/>
            <a:r>
              <a:rPr lang="es-ES" dirty="0" smtClean="0"/>
              <a:t>¿Hay esperanza en el progreso?</a:t>
            </a:r>
            <a:endParaRPr lang="es-E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Repeticiones, contrastes y paralelismos que </a:t>
            </a:r>
            <a:r>
              <a:rPr lang="es-ES" dirty="0" smtClean="0"/>
              <a:t>dan unidad a la obra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PÁGINA 324</a:t>
            </a:r>
            <a:endParaRPr lang="es-E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ACTO I</a:t>
            </a:r>
            <a:endParaRPr lang="es-ES" dirty="0"/>
          </a:p>
        </p:txBody>
      </p:sp>
      <p:pic>
        <p:nvPicPr>
          <p:cNvPr id="4" name="3 Marcador de contenido" descr="acto 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428736"/>
            <a:ext cx="8572560" cy="428628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ACTO II</a:t>
            </a:r>
            <a:endParaRPr lang="es-ES" dirty="0"/>
          </a:p>
        </p:txBody>
      </p:sp>
      <p:pic>
        <p:nvPicPr>
          <p:cNvPr id="4" name="3 Marcador de contenido" descr="acto 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3401" y="2143116"/>
            <a:ext cx="8699571" cy="2874965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ACTO III</a:t>
            </a:r>
            <a:endParaRPr lang="es-ES" dirty="0"/>
          </a:p>
        </p:txBody>
      </p:sp>
      <p:pic>
        <p:nvPicPr>
          <p:cNvPr id="4" name="3 Marcador de contenido" descr="acto 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000240"/>
            <a:ext cx="8638604" cy="3540715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acto 2.jpg"/>
          <p:cNvPicPr>
            <a:picLocks noChangeAspect="1"/>
          </p:cNvPicPr>
          <p:nvPr/>
        </p:nvPicPr>
        <p:blipFill>
          <a:blip r:embed="rId2" cstate="print"/>
          <a:srcRect r="25300"/>
          <a:stretch>
            <a:fillRect/>
          </a:stretch>
        </p:blipFill>
        <p:spPr>
          <a:xfrm>
            <a:off x="4143372" y="1000108"/>
            <a:ext cx="4844380" cy="214314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acto 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r="25714"/>
          <a:stretch>
            <a:fillRect/>
          </a:stretch>
        </p:blipFill>
        <p:spPr>
          <a:xfrm>
            <a:off x="142844" y="714356"/>
            <a:ext cx="4139322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 descr="acto 3.jpg"/>
          <p:cNvPicPr>
            <a:picLocks noChangeAspect="1"/>
          </p:cNvPicPr>
          <p:nvPr/>
        </p:nvPicPr>
        <p:blipFill>
          <a:blip r:embed="rId4" cstate="print"/>
          <a:srcRect r="23864"/>
          <a:stretch>
            <a:fillRect/>
          </a:stretch>
        </p:blipFill>
        <p:spPr>
          <a:xfrm>
            <a:off x="2000232" y="3643314"/>
            <a:ext cx="4786346" cy="257667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Conclusiones de la estructura dramática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sz="3200" dirty="0" smtClean="0"/>
              <a:t>La acción dramática adquiere tensión</a:t>
            </a:r>
          </a:p>
          <a:p>
            <a:pPr lvl="1"/>
            <a:r>
              <a:rPr lang="es-ES" dirty="0" smtClean="0"/>
              <a:t>En cada acto hay </a:t>
            </a:r>
          </a:p>
          <a:p>
            <a:pPr lvl="2"/>
            <a:r>
              <a:rPr lang="es-ES" sz="3200" dirty="0" smtClean="0"/>
              <a:t>una disputa violenta </a:t>
            </a:r>
          </a:p>
          <a:p>
            <a:pPr lvl="2"/>
            <a:r>
              <a:rPr lang="es-ES" sz="3200" dirty="0" smtClean="0"/>
              <a:t>una declaración amorosa</a:t>
            </a:r>
          </a:p>
          <a:p>
            <a:pPr lvl="1"/>
            <a:r>
              <a:rPr lang="es-ES" dirty="0" smtClean="0"/>
              <a:t>Ello permite orientar la </a:t>
            </a: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</a:rPr>
              <a:t>sensación de esperanza </a:t>
            </a:r>
            <a:r>
              <a:rPr lang="es-ES" dirty="0" smtClean="0"/>
              <a:t>para un </a:t>
            </a: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</a:rPr>
              <a:t>cambio</a:t>
            </a:r>
            <a:r>
              <a:rPr lang="es-ES" sz="2800" dirty="0" smtClean="0"/>
              <a:t> </a:t>
            </a:r>
            <a:r>
              <a:rPr lang="es-ES" dirty="0" smtClean="0"/>
              <a:t>encarnada en los más jóvenes</a:t>
            </a:r>
            <a:endParaRPr lang="es-E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785786" y="2143116"/>
          <a:ext cx="7772400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518"/>
                <a:gridCol w="4310082"/>
                <a:gridCol w="259080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alibri" pitchFamily="34" charset="0"/>
                          <a:cs typeface="Calibri" pitchFamily="34" charset="0"/>
                        </a:rPr>
                        <a:t>ACTOS</a:t>
                      </a:r>
                      <a:endParaRPr lang="es-E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alibri" pitchFamily="34" charset="0"/>
                          <a:cs typeface="Calibri" pitchFamily="34" charset="0"/>
                        </a:rPr>
                        <a:t>DISPUTA AGRESIVA (CON AMENAZAS; SIEMPRE  TRAS DECISIONES EQUIVOCADAS)</a:t>
                      </a:r>
                      <a:endParaRPr lang="es-E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latin typeface="Calibri" pitchFamily="34" charset="0"/>
                          <a:cs typeface="Calibri" pitchFamily="34" charset="0"/>
                        </a:rPr>
                        <a:t>DECLARACIÓN AMOROSA (ACEPTADA; PREPARATIVO</a:t>
                      </a:r>
                      <a:r>
                        <a:rPr lang="es-ES" baseline="0" dirty="0" smtClean="0">
                          <a:latin typeface="Calibri" pitchFamily="34" charset="0"/>
                          <a:cs typeface="Calibri" pitchFamily="34" charset="0"/>
                        </a:rPr>
                        <a:t> DE UNIÓN, A VECES FRUSTRADA)</a:t>
                      </a:r>
                      <a:endParaRPr lang="es-E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Calibri" pitchFamily="34" charset="0"/>
                          <a:cs typeface="Calibri" pitchFamily="34" charset="0"/>
                        </a:rPr>
                        <a:t>I</a:t>
                      </a:r>
                      <a:endParaRPr lang="es-E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Calibri" pitchFamily="34" charset="0"/>
                          <a:cs typeface="Calibri" pitchFamily="34" charset="0"/>
                        </a:rPr>
                        <a:t>Urbano</a:t>
                      </a:r>
                      <a:r>
                        <a:rPr lang="es-ES" sz="2000" baseline="0" dirty="0" smtClean="0">
                          <a:latin typeface="Calibri" pitchFamily="34" charset="0"/>
                          <a:cs typeface="Calibri" pitchFamily="34" charset="0"/>
                        </a:rPr>
                        <a:t> y Pepe, vividor </a:t>
                      </a:r>
                      <a:r>
                        <a:rPr lang="es-ES" sz="2000" baseline="0" dirty="0" err="1" smtClean="0">
                          <a:latin typeface="Calibri" pitchFamily="34" charset="0"/>
                          <a:cs typeface="Calibri" pitchFamily="34" charset="0"/>
                        </a:rPr>
                        <a:t>yvago</a:t>
                      </a:r>
                      <a:r>
                        <a:rPr lang="es-ES" sz="2000" baseline="0" dirty="0" smtClean="0">
                          <a:latin typeface="Calibri" pitchFamily="34" charset="0"/>
                          <a:cs typeface="Calibri" pitchFamily="34" charset="0"/>
                        </a:rPr>
                        <a:t> que humilla a Rosa</a:t>
                      </a:r>
                      <a:endParaRPr lang="es-E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Calibri" pitchFamily="34" charset="0"/>
                          <a:cs typeface="Calibri" pitchFamily="34" charset="0"/>
                        </a:rPr>
                        <a:t>Fernando y Carmina</a:t>
                      </a:r>
                      <a:endParaRPr lang="es-E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Calibri" pitchFamily="34" charset="0"/>
                          <a:cs typeface="Calibri" pitchFamily="34" charset="0"/>
                        </a:rPr>
                        <a:t>II</a:t>
                      </a:r>
                      <a:endParaRPr lang="es-E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Calibri" pitchFamily="34" charset="0"/>
                          <a:cs typeface="Calibri" pitchFamily="34" charset="0"/>
                        </a:rPr>
                        <a:t>Urbano (</a:t>
                      </a:r>
                      <a:r>
                        <a:rPr lang="es-ES" sz="2000" dirty="0" err="1" smtClean="0">
                          <a:latin typeface="Calibri" pitchFamily="34" charset="0"/>
                          <a:cs typeface="Calibri" pitchFamily="34" charset="0"/>
                        </a:rPr>
                        <a:t>Trini</a:t>
                      </a:r>
                      <a:r>
                        <a:rPr lang="es-ES" sz="2000" dirty="0" smtClean="0">
                          <a:latin typeface="Calibri" pitchFamily="34" charset="0"/>
                          <a:cs typeface="Calibri" pitchFamily="34" charset="0"/>
                        </a:rPr>
                        <a:t>, Sr. Juan) y Pepe (Rosa), para que no destroce ahora a </a:t>
                      </a:r>
                      <a:r>
                        <a:rPr lang="es-ES" sz="2000" dirty="0" err="1" smtClean="0">
                          <a:latin typeface="Calibri" pitchFamily="34" charset="0"/>
                          <a:cs typeface="Calibri" pitchFamily="34" charset="0"/>
                        </a:rPr>
                        <a:t>Trini</a:t>
                      </a:r>
                      <a:r>
                        <a:rPr lang="es-ES" sz="2000" dirty="0" smtClean="0">
                          <a:latin typeface="Calibri" pitchFamily="34" charset="0"/>
                          <a:cs typeface="Calibri" pitchFamily="34" charset="0"/>
                        </a:rPr>
                        <a:t>, hermana de Urbano</a:t>
                      </a:r>
                      <a:endParaRPr lang="es-E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Calibri" pitchFamily="34" charset="0"/>
                          <a:cs typeface="Calibri" pitchFamily="34" charset="0"/>
                        </a:rPr>
                        <a:t>Urbano a</a:t>
                      </a:r>
                      <a:r>
                        <a:rPr lang="es-ES" sz="2000" baseline="0" dirty="0" smtClean="0">
                          <a:latin typeface="Calibri" pitchFamily="34" charset="0"/>
                          <a:cs typeface="Calibri" pitchFamily="34" charset="0"/>
                        </a:rPr>
                        <a:t> Carmina</a:t>
                      </a:r>
                      <a:endParaRPr lang="es-E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Calibri" pitchFamily="34" charset="0"/>
                          <a:cs typeface="Calibri" pitchFamily="34" charset="0"/>
                        </a:rPr>
                        <a:t>III</a:t>
                      </a:r>
                      <a:endParaRPr lang="es-E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Calibri" pitchFamily="34" charset="0"/>
                          <a:cs typeface="Calibri" pitchFamily="34" charset="0"/>
                        </a:rPr>
                        <a:t>Urbano,</a:t>
                      </a:r>
                      <a:r>
                        <a:rPr lang="es-ES" sz="2000" baseline="0" dirty="0" smtClean="0">
                          <a:latin typeface="Calibri" pitchFamily="34" charset="0"/>
                          <a:cs typeface="Calibri" pitchFamily="34" charset="0"/>
                        </a:rPr>
                        <a:t> Carmina (Rosa, </a:t>
                      </a:r>
                      <a:r>
                        <a:rPr lang="es-ES" sz="2000" baseline="0" dirty="0" err="1" smtClean="0">
                          <a:latin typeface="Calibri" pitchFamily="34" charset="0"/>
                          <a:cs typeface="Calibri" pitchFamily="34" charset="0"/>
                        </a:rPr>
                        <a:t>Trini</a:t>
                      </a:r>
                      <a:r>
                        <a:rPr lang="es-ES" sz="2000" baseline="0" dirty="0" smtClean="0">
                          <a:latin typeface="Calibri" pitchFamily="34" charset="0"/>
                          <a:cs typeface="Calibri" pitchFamily="34" charset="0"/>
                        </a:rPr>
                        <a:t>, Paca) y Fernando, Elvira, que no quieren que sus hijos estén juntos</a:t>
                      </a:r>
                      <a:endParaRPr lang="es-E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smtClean="0">
                          <a:latin typeface="Calibri" pitchFamily="34" charset="0"/>
                          <a:cs typeface="Calibri" pitchFamily="34" charset="0"/>
                        </a:rPr>
                        <a:t>Fernando hijo a Carmina hija</a:t>
                      </a:r>
                      <a:endParaRPr lang="es-E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CONTEXTO LITERARIO</a:t>
            </a:r>
            <a:br>
              <a:rPr lang="es-ES" dirty="0" smtClean="0"/>
            </a:br>
            <a:r>
              <a:rPr lang="es-ES" dirty="0" smtClean="0"/>
              <a:t> DE POSTGUERRA: TEATRO OFICIAL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AUTORES PRINCIPALES</a:t>
            </a:r>
          </a:p>
          <a:p>
            <a:pPr lvl="1"/>
            <a:r>
              <a:rPr lang="es-ES" dirty="0" smtClean="0"/>
              <a:t>José María </a:t>
            </a:r>
            <a:r>
              <a:rPr lang="es-ES" dirty="0" err="1" smtClean="0"/>
              <a:t>Pemán</a:t>
            </a:r>
            <a:r>
              <a:rPr lang="es-ES" dirty="0" smtClean="0"/>
              <a:t>: </a:t>
            </a:r>
            <a:r>
              <a:rPr lang="es-ES" i="1" dirty="0" smtClean="0"/>
              <a:t>El divino impaciente </a:t>
            </a:r>
            <a:r>
              <a:rPr lang="es-ES" dirty="0" smtClean="0"/>
              <a:t>(1933)</a:t>
            </a:r>
          </a:p>
          <a:p>
            <a:pPr lvl="1"/>
            <a:r>
              <a:rPr lang="es-ES" dirty="0" smtClean="0"/>
              <a:t>Joaquín Calvo </a:t>
            </a:r>
            <a:r>
              <a:rPr lang="es-ES" dirty="0" err="1" smtClean="0"/>
              <a:t>Sotelo</a:t>
            </a:r>
            <a:r>
              <a:rPr lang="es-ES" dirty="0" smtClean="0"/>
              <a:t>: </a:t>
            </a:r>
            <a:r>
              <a:rPr lang="es-ES" i="1" dirty="0" smtClean="0"/>
              <a:t>La muralla</a:t>
            </a:r>
            <a:r>
              <a:rPr lang="es-ES" dirty="0" smtClean="0"/>
              <a:t> (1954)</a:t>
            </a:r>
          </a:p>
          <a:p>
            <a:pPr lvl="1"/>
            <a:r>
              <a:rPr lang="es-ES" dirty="0" smtClean="0"/>
              <a:t>Enrique </a:t>
            </a:r>
            <a:r>
              <a:rPr lang="es-ES" dirty="0" err="1" smtClean="0"/>
              <a:t>Jardiel</a:t>
            </a:r>
            <a:r>
              <a:rPr lang="es-ES" dirty="0" smtClean="0"/>
              <a:t> Poncela: </a:t>
            </a:r>
            <a:r>
              <a:rPr lang="es-ES" i="1" dirty="0" smtClean="0"/>
              <a:t>Eloísa está debajo de un almendro </a:t>
            </a:r>
            <a:r>
              <a:rPr lang="es-ES" dirty="0" smtClean="0"/>
              <a:t>(1940)</a:t>
            </a:r>
          </a:p>
          <a:p>
            <a:pPr lvl="1"/>
            <a:r>
              <a:rPr lang="es-ES" dirty="0" smtClean="0"/>
              <a:t>Juan Ignacio Luca de Tena: </a:t>
            </a:r>
            <a:r>
              <a:rPr lang="es-ES" i="1" dirty="0" smtClean="0"/>
              <a:t>¿A dónde vas Alfonso XII?</a:t>
            </a:r>
            <a:r>
              <a:rPr lang="es-ES" dirty="0" smtClean="0"/>
              <a:t> (1957)</a:t>
            </a:r>
          </a:p>
          <a:p>
            <a:pPr lvl="1"/>
            <a:r>
              <a:rPr lang="es-ES" dirty="0" smtClean="0"/>
              <a:t>Alfonso Paso: </a:t>
            </a:r>
            <a:r>
              <a:rPr lang="es-ES" i="1" dirty="0" smtClean="0"/>
              <a:t>Juicio contra un sinvergüenza</a:t>
            </a:r>
            <a:r>
              <a:rPr lang="es-ES" dirty="0" smtClean="0"/>
              <a:t> (1952)</a:t>
            </a:r>
            <a:endParaRPr lang="es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CONTEXTO LITERARIO</a:t>
            </a:r>
            <a:br>
              <a:rPr lang="es-ES" dirty="0" smtClean="0"/>
            </a:br>
            <a:r>
              <a:rPr lang="es-ES" dirty="0" smtClean="0"/>
              <a:t> DE POSTGUERRA: TEATRO CRÍTICO ADELANTADO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MIGUEL MIHURA</a:t>
            </a:r>
          </a:p>
          <a:p>
            <a:pPr lvl="1"/>
            <a:r>
              <a:rPr lang="es-ES" i="1" dirty="0" smtClean="0"/>
              <a:t>Tres sombreros de copa </a:t>
            </a:r>
            <a:r>
              <a:rPr lang="es-ES" dirty="0" smtClean="0"/>
              <a:t>(1932, estrenada en 1952)</a:t>
            </a:r>
          </a:p>
          <a:p>
            <a:pPr lvl="2"/>
            <a:r>
              <a:rPr lang="es-ES" dirty="0" smtClean="0"/>
              <a:t>Acabada con anterioridad a</a:t>
            </a:r>
            <a:r>
              <a:rPr lang="es-ES" i="1" dirty="0" smtClean="0"/>
              <a:t> La cantante calva</a:t>
            </a:r>
            <a:r>
              <a:rPr lang="es-ES" dirty="0" smtClean="0"/>
              <a:t>, de Ionesco, que es considerada como la obra que marca el inicio de la tendencia del teatro del absurdo.</a:t>
            </a:r>
            <a:endParaRPr lang="es-ES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CONTEXTO LITERARIO</a:t>
            </a:r>
            <a:br>
              <a:rPr lang="es-ES" dirty="0" smtClean="0"/>
            </a:br>
            <a:r>
              <a:rPr lang="es-ES" dirty="0" smtClean="0"/>
              <a:t> DE POSTGUERRA:TEATRO EN EL EXILIO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Autores españoles que tuvieron que abandonar España como consecuencia de la guerra civil.</a:t>
            </a:r>
          </a:p>
          <a:p>
            <a:r>
              <a:rPr lang="es-ES" dirty="0" smtClean="0"/>
              <a:t>Rafael Alberti: </a:t>
            </a:r>
            <a:r>
              <a:rPr lang="es-ES" i="1" dirty="0" smtClean="0"/>
              <a:t>El adefesio</a:t>
            </a:r>
            <a:r>
              <a:rPr lang="es-ES" dirty="0" smtClean="0"/>
              <a:t> (1944)</a:t>
            </a:r>
          </a:p>
          <a:p>
            <a:r>
              <a:rPr lang="es-ES" dirty="0" smtClean="0"/>
              <a:t>Max </a:t>
            </a:r>
            <a:r>
              <a:rPr lang="es-ES" dirty="0" err="1" smtClean="0"/>
              <a:t>Aub</a:t>
            </a:r>
            <a:r>
              <a:rPr lang="es-ES" dirty="0" smtClean="0"/>
              <a:t>: </a:t>
            </a:r>
            <a:r>
              <a:rPr lang="es-ES" i="1" dirty="0" smtClean="0"/>
              <a:t>San Juan</a:t>
            </a:r>
            <a:r>
              <a:rPr lang="es-ES" dirty="0" smtClean="0"/>
              <a:t> (1942)</a:t>
            </a:r>
          </a:p>
          <a:p>
            <a:r>
              <a:rPr lang="es-ES" dirty="0" smtClean="0"/>
              <a:t>Alejandro Casona: adoptó obras clásicas y, en tono de farsa, textos medievales y cervantinos.</a:t>
            </a:r>
          </a:p>
          <a:p>
            <a:pPr lvl="1"/>
            <a:r>
              <a:rPr lang="es-ES" dirty="0" smtClean="0"/>
              <a:t>Sancho Panza en la ínsula.</a:t>
            </a:r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CONTEXTO LITERARIO</a:t>
            </a:r>
            <a:br>
              <a:rPr lang="es-ES" dirty="0" smtClean="0"/>
            </a:br>
            <a:r>
              <a:rPr lang="es-ES" dirty="0" smtClean="0"/>
              <a:t> DE POSTGUERRA: EXILIO INTERIOR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Se pretende contrarrestar la cultura del régimen franquista con un teatro comprometido.</a:t>
            </a:r>
          </a:p>
          <a:p>
            <a:r>
              <a:rPr lang="es-ES" dirty="0" smtClean="0"/>
              <a:t>Representantes del Realismo social.</a:t>
            </a:r>
          </a:p>
          <a:p>
            <a:r>
              <a:rPr lang="es-ES" dirty="0" smtClean="0"/>
              <a:t>Denuncia de la deplorable situación económica del país.</a:t>
            </a:r>
          </a:p>
          <a:p>
            <a:r>
              <a:rPr lang="es-ES" dirty="0" smtClean="0"/>
              <a:t>Busca conmover al espectador y meditar para el cambio y el progreso.</a:t>
            </a:r>
          </a:p>
          <a:p>
            <a:r>
              <a:rPr lang="es-ES" dirty="0" smtClean="0"/>
              <a:t>Buscan la superación del teatro burgués de Benavente</a:t>
            </a:r>
          </a:p>
          <a:p>
            <a:pPr lvl="1"/>
            <a:r>
              <a:rPr lang="es-ES" dirty="0" smtClean="0"/>
              <a:t>Alfonso Sastre</a:t>
            </a:r>
          </a:p>
          <a:p>
            <a:pPr lvl="1"/>
            <a:r>
              <a:rPr lang="es-ES" smtClean="0"/>
              <a:t>Antonio Buero Vallejo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CONTEXTO LITERARIO</a:t>
            </a:r>
            <a:br>
              <a:rPr lang="es-ES" dirty="0" smtClean="0"/>
            </a:br>
            <a:r>
              <a:rPr lang="es-ES" dirty="0" smtClean="0"/>
              <a:t> DE POSTGUERRA: EXILIO INTERIOR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Posibilismo de Buero</a:t>
            </a:r>
          </a:p>
          <a:p>
            <a:pPr lvl="1"/>
            <a:r>
              <a:rPr lang="es-ES" dirty="0" smtClean="0"/>
              <a:t>Personalizó una postura de desgaste paulatino del autoritarismo</a:t>
            </a:r>
          </a:p>
          <a:p>
            <a:pPr lvl="2"/>
            <a:r>
              <a:rPr lang="es-ES" dirty="0" smtClean="0"/>
              <a:t>Uso de alegorías y parábolas para salvar la censura</a:t>
            </a:r>
          </a:p>
          <a:p>
            <a:pPr lvl="2"/>
            <a:r>
              <a:rPr lang="es-ES" dirty="0" smtClean="0"/>
              <a:t>Pretende obras de calidad, no panfletarias</a:t>
            </a:r>
          </a:p>
          <a:p>
            <a:pPr lvl="1"/>
            <a:r>
              <a:rPr lang="es-ES" dirty="0" smtClean="0"/>
              <a:t>Compromiso ético y denuncia social y política ajena a la pertenencia a un partido.</a:t>
            </a:r>
          </a:p>
          <a:p>
            <a:pPr lvl="1"/>
            <a:r>
              <a:rPr lang="es-ES" dirty="0" smtClean="0"/>
              <a:t>Tono reflexivo y </a:t>
            </a:r>
            <a:r>
              <a:rPr lang="es-ES" dirty="0" err="1" smtClean="0"/>
              <a:t>reascendente</a:t>
            </a:r>
            <a:endParaRPr lang="es-E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CONTEXTO LITERARIO</a:t>
            </a:r>
            <a:br>
              <a:rPr lang="es-ES" dirty="0" smtClean="0"/>
            </a:br>
            <a:r>
              <a:rPr lang="es-ES" dirty="0" smtClean="0"/>
              <a:t> DE POSTGUERRA: EXILIO INTERIOR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Teatro de agitación de Sastre</a:t>
            </a:r>
          </a:p>
          <a:p>
            <a:pPr lvl="1"/>
            <a:r>
              <a:rPr lang="es-ES" dirty="0" smtClean="0"/>
              <a:t>Incita directamente a la acción corrosiva y al ataque contra los estamentos de la dictadura.</a:t>
            </a:r>
          </a:p>
          <a:p>
            <a:pPr lvl="1"/>
            <a:r>
              <a:rPr lang="es-ES" dirty="0" smtClean="0"/>
              <a:t>La representación se convierte en un acto político antifranquista y marxista.</a:t>
            </a:r>
          </a:p>
          <a:p>
            <a:pPr lvl="1"/>
            <a:r>
              <a:rPr lang="es-ES" dirty="0" smtClean="0"/>
              <a:t>Carácter existencial y revolucionario.</a:t>
            </a:r>
          </a:p>
          <a:p>
            <a:pPr lvl="1"/>
            <a:r>
              <a:rPr lang="es-ES" dirty="0" smtClean="0"/>
              <a:t>Obras estrenadas en cenáculos muy reducidos.</a:t>
            </a:r>
          </a:p>
          <a:p>
            <a:pPr lvl="1"/>
            <a:r>
              <a:rPr lang="es-ES" dirty="0" smtClean="0"/>
              <a:t>Rechazo de la censura.</a:t>
            </a:r>
            <a:endParaRPr lang="es-E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Historia de una escalera como concepción trágica del teatro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Para Buero HDUE es una tragedia moderna:</a:t>
            </a:r>
          </a:p>
          <a:p>
            <a:pPr lvl="1"/>
            <a:r>
              <a:rPr lang="es-ES" dirty="0" smtClean="0"/>
              <a:t>“la tragedia no tiene por qué tratar, al modo de los clásicos, los conflictos de los grandes personajes, sino conflictos del hombre común”</a:t>
            </a:r>
          </a:p>
          <a:p>
            <a:pPr lvl="1"/>
            <a:r>
              <a:rPr lang="es-ES" dirty="0" smtClean="0"/>
              <a:t>“Para que la obra de arte esté viva, ha de expresar implícitamente los problemas generales a través de seres humanos concretos y singulares.”</a:t>
            </a:r>
          </a:p>
          <a:p>
            <a:r>
              <a:rPr lang="es-ES" dirty="0" smtClean="0"/>
              <a:t>Buero concibe su teatro como la renovación de la tragedia clásica.</a:t>
            </a:r>
          </a:p>
          <a:p>
            <a:pPr lvl="1"/>
            <a:r>
              <a:rPr lang="es-ES" dirty="0" smtClean="0"/>
              <a:t>Personajes imperfectos</a:t>
            </a:r>
          </a:p>
          <a:p>
            <a:pPr lvl="1"/>
            <a:r>
              <a:rPr lang="es-ES" dirty="0" smtClean="0"/>
              <a:t>Atormentados por una miserable sociedad de la que no pueden escapar</a:t>
            </a:r>
          </a:p>
          <a:p>
            <a:pPr lvl="1"/>
            <a:r>
              <a:rPr lang="es-ES" dirty="0" smtClean="0"/>
              <a:t>El autor plantea la dialéctica entre </a:t>
            </a:r>
          </a:p>
          <a:p>
            <a:pPr lvl="2"/>
            <a:r>
              <a:rPr lang="es-ES" dirty="0" smtClean="0"/>
              <a:t>libertad humana y </a:t>
            </a:r>
          </a:p>
          <a:p>
            <a:pPr lvl="2"/>
            <a:r>
              <a:rPr lang="es-ES" dirty="0" smtClean="0"/>
              <a:t>fatalidad del destino (no se puede eludir)</a:t>
            </a:r>
            <a:endParaRPr lang="es-E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Equida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255</TotalTime>
  <Words>1684</Words>
  <Application>Microsoft Office PowerPoint</Application>
  <PresentationFormat>Presentación en pantalla (4:3)</PresentationFormat>
  <Paragraphs>220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Equidad</vt:lpstr>
      <vt:lpstr>BUERO VALLEJO</vt:lpstr>
      <vt:lpstr>CONTEXTO LITERARIO  DE POSTGUERRA: TEATRO OFICIAL</vt:lpstr>
      <vt:lpstr>CONTEXTO LITERARIO  DE POSTGUERRA: TEATRO OFICIAL</vt:lpstr>
      <vt:lpstr>CONTEXTO LITERARIO  DE POSTGUERRA: TEATRO CRÍTICO ADELANTADO</vt:lpstr>
      <vt:lpstr>CONTEXTO LITERARIO  DE POSTGUERRA:TEATRO EN EL EXILIO</vt:lpstr>
      <vt:lpstr>CONTEXTO LITERARIO  DE POSTGUERRA: EXILIO INTERIOR</vt:lpstr>
      <vt:lpstr>CONTEXTO LITERARIO  DE POSTGUERRA: EXILIO INTERIOR</vt:lpstr>
      <vt:lpstr>CONTEXTO LITERARIO  DE POSTGUERRA: EXILIO INTERIOR</vt:lpstr>
      <vt:lpstr>Historia de una escalera como concepción trágica del teatro</vt:lpstr>
      <vt:lpstr>Historia de una escalera como concepción trágica del teatro</vt:lpstr>
      <vt:lpstr>Historia de una escalera como concepción trágica del teatro</vt:lpstr>
      <vt:lpstr>HDUE como concepción trágica del teatro</vt:lpstr>
      <vt:lpstr>RASGOS DE LA RENOVACIÓN TEATRAL DE BUERO: LA DIALÉCTICA BUERIANA</vt:lpstr>
      <vt:lpstr>RASGOS DE LA RENOVACIÓN TEATRAL DE BUERO: LA DIALÉCTICA BUERIANA</vt:lpstr>
      <vt:lpstr>TRAYECTORIA TEATRAL: ETAPAS</vt:lpstr>
      <vt:lpstr>ESTRUCTURA Y CONTENIDO</vt:lpstr>
      <vt:lpstr>ESTRUCTURA Y CONTENIDO</vt:lpstr>
      <vt:lpstr>Diapositiva 18</vt:lpstr>
      <vt:lpstr>Diapositiva 19</vt:lpstr>
      <vt:lpstr>Diapositiva 20</vt:lpstr>
      <vt:lpstr>Repeticiones, contrastes y paralelismos que dan unidad a la obra</vt:lpstr>
      <vt:lpstr>ACTO I</vt:lpstr>
      <vt:lpstr>ACTO II</vt:lpstr>
      <vt:lpstr>ACTO III</vt:lpstr>
      <vt:lpstr>Diapositiva 25</vt:lpstr>
      <vt:lpstr>Conclusiones de la estructura dramática</vt:lpstr>
      <vt:lpstr>Diapositiva 27</vt:lpstr>
      <vt:lpstr>Diapositiva 28</vt:lpstr>
    </vt:vector>
  </TitlesOfParts>
  <Company>Fomento de Centros de Enseñanza, S.A.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BUERO VALLEJO</dc:title>
  <dc:creator>Portatil Sec_Aulas_3</dc:creator>
  <cp:lastModifiedBy>Usuario</cp:lastModifiedBy>
  <cp:revision>27</cp:revision>
  <dcterms:created xsi:type="dcterms:W3CDTF">2019-11-20T15:15:15Z</dcterms:created>
  <dcterms:modified xsi:type="dcterms:W3CDTF">2019-12-09T19:23:53Z</dcterms:modified>
</cp:coreProperties>
</file>