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5343B25-167A-4849-B182-1D9BCC21E78F}">
  <a:tblStyle styleId="{A5343B25-167A-4849-B182-1D9BCC21E78F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0" lvl="1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0" lvl="2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0" lvl="3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0" lvl="4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0" lvl="5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0" lvl="6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0" lvl="7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0" lvl="8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898989"/>
              </a:buClr>
              <a:buFont typeface="Calibri"/>
              <a:buNone/>
              <a:defRPr b="0" i="0" sz="3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Font typeface="Arial"/>
              <a:buNone/>
              <a:defRPr b="0" i="0" sz="2800" u="none" cap="none" strike="noStrike"/>
            </a:lvl2pPr>
            <a:lvl3pPr indent="0" lvl="2" marL="914400" marR="0" rtl="0" algn="l">
              <a:spcBef>
                <a:spcPts val="0"/>
              </a:spcBef>
              <a:buFont typeface="Arial"/>
              <a:buNone/>
              <a:defRPr b="0" i="0" sz="2400" u="none" cap="none" strike="noStrike"/>
            </a:lvl3pPr>
            <a:lvl4pPr indent="0" lvl="3" marL="13716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4pPr>
            <a:lvl5pPr indent="0" lvl="4" marL="18288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5pPr>
            <a:lvl6pPr indent="0" lvl="5" marL="22860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6pPr>
            <a:lvl7pPr indent="0" lvl="6" marL="27432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7pPr>
            <a:lvl8pPr indent="0" lvl="7" marL="32004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8pPr>
            <a:lvl9pPr indent="0" lvl="8" marL="3657600" marR="0" rtl="0" algn="l">
              <a:spcBef>
                <a:spcPts val="0"/>
              </a:spcBef>
              <a:buFont typeface="Arial"/>
              <a:buNone/>
              <a:defRPr b="0" i="0" sz="2000" u="none" cap="none" strike="noStrike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4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2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0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9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9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9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9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9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sz="1400"/>
            </a:lvl1pPr>
            <a:lvl2pPr indent="0" lvl="1" marL="457200" rtl="0">
              <a:spcBef>
                <a:spcPts val="0"/>
              </a:spcBef>
              <a:buFont typeface="Calibri"/>
              <a:buNone/>
              <a:defRPr sz="1200"/>
            </a:lvl2pPr>
            <a:lvl3pPr indent="0" lvl="2" marL="914400" rtl="0">
              <a:spcBef>
                <a:spcPts val="0"/>
              </a:spcBef>
              <a:buFont typeface="Calibri"/>
              <a:buNone/>
              <a:defRPr sz="1000"/>
            </a:lvl3pPr>
            <a:lvl4pPr indent="0" lvl="3" marL="1371600" rtl="0">
              <a:spcBef>
                <a:spcPts val="0"/>
              </a:spcBef>
              <a:buFont typeface="Calibri"/>
              <a:buNone/>
              <a:defRPr sz="900"/>
            </a:lvl4pPr>
            <a:lvl5pPr indent="0" lvl="4" marL="1828800" rtl="0">
              <a:spcBef>
                <a:spcPts val="0"/>
              </a:spcBef>
              <a:buFont typeface="Calibri"/>
              <a:buNone/>
              <a:defRPr sz="900"/>
            </a:lvl5pPr>
            <a:lvl6pPr indent="0" lvl="5" marL="2286000" rtl="0">
              <a:spcBef>
                <a:spcPts val="0"/>
              </a:spcBef>
              <a:buFont typeface="Calibri"/>
              <a:buNone/>
              <a:defRPr sz="900"/>
            </a:lvl6pPr>
            <a:lvl7pPr indent="0" lvl="6" marL="2743200" rtl="0">
              <a:spcBef>
                <a:spcPts val="0"/>
              </a:spcBef>
              <a:buFont typeface="Calibri"/>
              <a:buNone/>
              <a:defRPr sz="900"/>
            </a:lvl7pPr>
            <a:lvl8pPr indent="0" lvl="7" marL="3200400" rtl="0">
              <a:spcBef>
                <a:spcPts val="0"/>
              </a:spcBef>
              <a:buFont typeface="Calibri"/>
              <a:buNone/>
              <a:defRPr sz="900"/>
            </a:lvl8pPr>
            <a:lvl9pPr indent="0" lvl="8" marL="3657600" rtl="0">
              <a:spcBef>
                <a:spcPts val="0"/>
              </a:spcBef>
              <a:buFont typeface="Calibri"/>
              <a:buNone/>
              <a:defRPr sz="900"/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Calibri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Calibri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Calibri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Calibri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Calibri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Calibri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Calibri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Calibri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Calibri"/>
              <a:buNone/>
              <a:defRPr b="1" sz="1600"/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4294967295" type="ctrTitle"/>
          </p:nvPr>
        </p:nvSpPr>
        <p:spPr>
          <a:xfrm>
            <a:off x="827087" y="2349500"/>
            <a:ext cx="7772400" cy="2376487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1" i="0" lang="en-US" sz="5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LAS ORACIONES SUBORDINADAS ADVERBIALES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457200" y="260350"/>
            <a:ext cx="8229600" cy="1143000"/>
          </a:xfrm>
          <a:prstGeom prst="rect">
            <a:avLst/>
          </a:prstGeom>
          <a:solidFill>
            <a:srgbClr val="8EB4E3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ADVERBIALES IMPROPIAS: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CAUSALES, FINALES E ILATIVAS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457200" y="1600200"/>
            <a:ext cx="8229600" cy="3989387"/>
          </a:xfrm>
          <a:prstGeom prst="rect">
            <a:avLst/>
          </a:prstGeom>
          <a:solidFill>
            <a:srgbClr val="DBEEF4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Establecen relaciones de causa/efecto.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No se pueden sustituir por un adverbio, sólo </a:t>
            </a: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se sustituyen por sintagmas preposicionales</a:t>
            </a: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Desempeñan las funciones de </a:t>
            </a: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COMPLEMENTO CIRCUNSTANCIAL</a:t>
            </a: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COMPLEMENTO ORACIONAL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1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477837" y="5708650"/>
            <a:ext cx="8270874" cy="101441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 subordinadas adverbiales impropias van introducidas por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nexos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(conjunciones y locuciones conjuntivas subordinantes: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porque, para que, así que,…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que solo subordinan.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" name="Shape 144"/>
          <p:cNvGraphicFramePr/>
          <p:nvPr/>
        </p:nvGraphicFramePr>
        <p:xfrm>
          <a:off x="395287" y="12684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1655750"/>
                <a:gridCol w="2309800"/>
                <a:gridCol w="2298700"/>
                <a:gridCol w="2016125"/>
              </a:tblGrid>
              <a:tr h="1262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Significado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Nexos más frecuentes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Función sintáctica de la subordinada en la Oración Compleja (OC)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262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CAUSALES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Expresan la causa de lo designado por el verbo de la OC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PORQUE,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puesto que,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ya que, como, que,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causa de que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-C. Circunstancial de Causa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-Complemento oracional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262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FINALES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Expresan el fin que persigue lo designado por el verbo de la OC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PARA QUE, 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que,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fin de que, a que,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 vistas a que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-C. Circunstancial de Finalidad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-Complemento oracional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7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ILATIVAS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Expresan una consecuencia como derivación de lo expresado por el verbo de la OC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ASÍ QUE, luego,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modo que, conque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-C. Circunstancial de Consecuencia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-Complemento oracional</a:t>
                      </a: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45" name="Shape 145"/>
          <p:cNvSpPr txBox="1"/>
          <p:nvPr>
            <p:ph type="title"/>
          </p:nvPr>
        </p:nvSpPr>
        <p:spPr>
          <a:xfrm>
            <a:off x="457200" y="188911"/>
            <a:ext cx="8229600" cy="936624"/>
          </a:xfrm>
          <a:prstGeom prst="rect">
            <a:avLst/>
          </a:prstGeom>
          <a:solidFill>
            <a:srgbClr val="8EB4E3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ADVERBIALES IMPROPIAS: </a:t>
            </a:r>
            <a:b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CAUSALES, FINALES E ILATIVAS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" name="Shape 150"/>
          <p:cNvGraphicFramePr/>
          <p:nvPr/>
        </p:nvGraphicFramePr>
        <p:xfrm>
          <a:off x="250825" y="19700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1052500"/>
                <a:gridCol w="1050925"/>
                <a:gridCol w="615950"/>
                <a:gridCol w="703250"/>
                <a:gridCol w="701675"/>
                <a:gridCol w="742950"/>
                <a:gridCol w="742950"/>
                <a:gridCol w="698500"/>
                <a:gridCol w="1149350"/>
                <a:gridCol w="425450"/>
                <a:gridCol w="685800"/>
              </a:tblGrid>
              <a:tr h="2921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[Ellos]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Terminaron 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bien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trabajo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5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porque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[ellos]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nunca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defraudan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5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nadie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</a:tr>
              <a:tr h="315900"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</a:tr>
              <a:tr h="314325">
                <a:tc vMerge="1"/>
                <a:tc vMerge="1"/>
                <a:tc vMerge="1"/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T-SN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</a:tr>
              <a:tr h="631825">
                <a:tc vMerge="1"/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SAdv-CCT,N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SPrep-CD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hMerge="1"/>
              </a:tr>
              <a:tr h="630225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 omit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hMerge="1"/>
                <a:tc hMerge="1"/>
                <a:tc hMerge="1"/>
              </a:tr>
              <a:tr h="94615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SAdv-CCM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ADVERBIAL CAUSAL-CCCausa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6318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Omitido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10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14325">
                <a:tc gridSpan="11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55350" marL="55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51" name="Shape 15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8EB4E3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ADVERBIALES IMPROPIAS: </a:t>
            </a:r>
            <a:b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CAUSALES, FINALES E ILATIVAS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C3D69B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PERÍODOS O ESTRUCTURAS BIMEMBRES </a:t>
            </a:r>
            <a:b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CONDICIONALES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b="1" i="1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CONCESIVAS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solidFill>
            <a:srgbClr val="EBF1DE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Las subordinadas condicionales y concesivas </a:t>
            </a:r>
            <a:r>
              <a:rPr b="1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no están insertas o incluidas en las principales</a:t>
            </a: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Entre los componentes de los periodos (</a:t>
            </a:r>
            <a:r>
              <a:rPr b="1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prótasis</a:t>
            </a: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b="1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apódosis</a:t>
            </a: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) se establece una relación de </a:t>
            </a:r>
            <a:r>
              <a:rPr b="1" i="1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interdependencia</a:t>
            </a: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en el sentido de que ninguno de los miembros puede ser suprimido sin alterar el significado del conjunto o incluso comprometer la gramaticalidad de la construcción. 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Desempeñan la función de </a:t>
            </a:r>
            <a:r>
              <a:rPr b="1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COMPLEMENTO ORACIONAL</a:t>
            </a: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3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Shape 162"/>
          <p:cNvGraphicFramePr/>
          <p:nvPr/>
        </p:nvGraphicFramePr>
        <p:xfrm>
          <a:off x="323850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2089150"/>
                <a:gridCol w="2592375"/>
                <a:gridCol w="2160575"/>
                <a:gridCol w="1582725"/>
              </a:tblGrid>
              <a:tr h="1262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Significado de la prótasis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Nexos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[introducen la prótasis]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Función sintáctica en la Oración Compleja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7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CONDICIONALES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Expresan una condición que ha de cumplirse para que se realice lo designado por el verbo de la apódosis.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como,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condición de que,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siempre y cuando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Complemento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Oracional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8938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CONCESIVAS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Expresan un hecho que, aunque se opone a lo designado  por el verbo de la apódosis, no impide que se cumpla.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AUNQUE,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pesar de que,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bien, aun cuando,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pese a que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Complemento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Oracional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63" name="Shape 163"/>
          <p:cNvSpPr txBox="1"/>
          <p:nvPr/>
        </p:nvSpPr>
        <p:spPr>
          <a:xfrm>
            <a:off x="323850" y="333375"/>
            <a:ext cx="8424862" cy="920749"/>
          </a:xfrm>
          <a:prstGeom prst="rect">
            <a:avLst/>
          </a:prstGeom>
          <a:solidFill>
            <a:srgbClr val="C3D69B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PERÍODOS O ESTRUCTURAS BIMEMBRES </a:t>
            </a:r>
            <a:br>
              <a:rPr b="0" i="0" lang="en-US" sz="33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33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CONDICIONALES</a:t>
            </a:r>
            <a:r>
              <a:rPr b="0" i="0" lang="en-US" sz="33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b="1" i="1" lang="en-US" sz="33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CONCESIVAS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Shape 168"/>
          <p:cNvGraphicFramePr/>
          <p:nvPr/>
        </p:nvGraphicFramePr>
        <p:xfrm>
          <a:off x="457200" y="19161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760400"/>
                <a:gridCol w="795325"/>
                <a:gridCol w="795325"/>
                <a:gridCol w="752475"/>
                <a:gridCol w="709600"/>
                <a:gridCol w="866775"/>
                <a:gridCol w="696900"/>
                <a:gridCol w="714375"/>
                <a:gridCol w="714375"/>
                <a:gridCol w="709600"/>
                <a:gridCol w="714375"/>
              </a:tblGrid>
              <a:tr h="2682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nos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reclaman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nuestros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amigos,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[nosotros]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iremos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reunión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mañana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</a:tr>
              <a:tr h="495300"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</a:tr>
              <a:tr h="304800">
                <a:tc vMerge="1"/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Término-SN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</a:tr>
              <a:tr h="61117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SPrep-CCL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SAdv-CCT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</a:tr>
              <a:tr h="609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hMerge="1"/>
                <a:tc hMerge="1"/>
                <a:tc hMerge="1"/>
                <a:tc hMerge="1"/>
              </a:tr>
              <a:tr h="915975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PRÓTASIS-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COMPLEMENTO ORACIONAL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  <a:tc hMerge="1"/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APÓDOSIS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CE6F2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915975">
                <a:tc gridSpan="11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b="1" lang="en-US" sz="320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ENUNCIADO</a:t>
                      </a:r>
                      <a:r>
                        <a:rPr b="1" i="0" lang="en-US" sz="32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CONDICIONAL</a:t>
                      </a:r>
                    </a:p>
                  </a:txBody>
                  <a:tcPr marT="0" marB="0" marR="60225" marL="60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C3D69B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69" name="Shape 1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C3D69B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PERÍODOS O ESTRUCTURAS BIMEMBRES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CONDICIONALES</a:t>
            </a:r>
            <a: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CONCESIVAS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SUBORDINADAS DE RELACIÓN CUANTITATIVA: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COMPARATIVAS Y CONSECUTIVAS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600200"/>
            <a:ext cx="8229600" cy="4852986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Expresan una relación cuantitativa pero </a:t>
            </a:r>
            <a:r>
              <a:rPr b="0" i="1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desempeñan la función de complemento circunstancial 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(característica de las adverbiales) ni tampoco las propias de las subordinadas sustantivas y adjetivas. 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b="0" i="1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pueden tampoco sustituirse por adverbios ni por sintagmas preposicionales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Char char="✓"/>
            </a:pP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 tanto, deben agruparse aparte. Las subordinadas comparativas y las consecutivas, que señalan siempre nociones relacionadas con la cantidad, desempeñan la función de </a:t>
            </a:r>
            <a:r>
              <a:rPr b="1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COMPLEMENTO DE UN CUANTIFICADOR </a:t>
            </a:r>
            <a:r>
              <a:rPr b="0" i="0" lang="en-US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(son cuantificadores un determinativo indefinido, un pronombre indefinido o un adverbio de cantidad).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" name="Shape 180"/>
          <p:cNvGraphicFramePr/>
          <p:nvPr/>
        </p:nvGraphicFramePr>
        <p:xfrm>
          <a:off x="539750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2016125"/>
                <a:gridCol w="2089150"/>
                <a:gridCol w="1958975"/>
                <a:gridCol w="2073275"/>
              </a:tblGrid>
              <a:tr h="1577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 anchor="b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Significado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Función sintáctica de la subordinada en la Oración Compleja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Nexos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[están en correlación con el cuantificador]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576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COMPARATIVAS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Establecen una comparación respecto de algo expresado antes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Complemento de un cuantificador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[más, menos, tan(to)]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QUE, COMO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8938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CONSECUTIVAS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Señalan una consecuencia de algo que se presenta con gran intensidad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Complemento de un cuantificador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[tan(to), tal] 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81" name="Shape 18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SUBORDINADAS DE RELACIÓN CUANTITATIVA: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COMPARATIVAS Y CONSECUTIVAS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6" name="Shape 186"/>
          <p:cNvGraphicFramePr/>
          <p:nvPr/>
        </p:nvGraphicFramePr>
        <p:xfrm>
          <a:off x="457200" y="1958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1443025"/>
                <a:gridCol w="1358900"/>
                <a:gridCol w="1328725"/>
                <a:gridCol w="1443025"/>
                <a:gridCol w="1374775"/>
                <a:gridCol w="1281100"/>
              </a:tblGrid>
              <a:tr h="317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tanto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como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menos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[Tú]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Hablas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más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trabajas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[tú]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630225"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635000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Subordinador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635000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COMPARATIVA-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Complemento del Cuantificador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</a:tr>
              <a:tr h="31750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SAdv-CCCantidad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</a:tr>
              <a:tr h="635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OMITIDO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317500"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62100" marL="621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87" name="Shape 187"/>
          <p:cNvSpPr/>
          <p:nvPr/>
        </p:nvSpPr>
        <p:spPr>
          <a:xfrm>
            <a:off x="3779837" y="2997200"/>
            <a:ext cx="1666875" cy="371474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8EB4E3"/>
          </a:solidFill>
          <a:ln cap="flat" cmpd="sng" w="31750">
            <a:solidFill>
              <a:srgbClr val="8064A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SUBORDINADAS DE RELACIÓN CUANTITATIVA: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COMPARATIVAS Y CONSECUTIVAS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3" name="Shape 193"/>
          <p:cNvGraphicFramePr/>
          <p:nvPr/>
        </p:nvGraphicFramePr>
        <p:xfrm>
          <a:off x="457200" y="16176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1176325"/>
                <a:gridCol w="1174750"/>
                <a:gridCol w="1176325"/>
                <a:gridCol w="1174750"/>
                <a:gridCol w="1176325"/>
                <a:gridCol w="1174750"/>
                <a:gridCol w="1176325"/>
              </a:tblGrid>
              <a:tr h="320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tantos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premios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como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 hMerge="1"/>
              </a:tr>
              <a:tr h="3222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menos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  <a:tr h="3206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Él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merece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más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FF"/>
                    </a:solidFill>
                  </a:tcPr>
                </a:tc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tú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[mereces]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573075"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[N]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642925"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[SV-PV]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963600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COMPARATIVA-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Complemento del Cuantificador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</a:tr>
              <a:tr h="32067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70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320675"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62825" marL="628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94" name="Shape 194"/>
          <p:cNvSpPr/>
          <p:nvPr/>
        </p:nvSpPr>
        <p:spPr>
          <a:xfrm>
            <a:off x="3203575" y="2708275"/>
            <a:ext cx="2562225" cy="371474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8EB4E3"/>
          </a:solidFill>
          <a:ln cap="flat" cmpd="sng" w="31750">
            <a:solidFill>
              <a:srgbClr val="8064A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Shape 19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SUBORDINADAS DE RELACIÓN CUANTITATIVA: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COMPARATIVAS Y CONSECUTIVAS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600200"/>
            <a:ext cx="8435975" cy="4924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1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 un grupo muy problemático en su definición y clasificación. 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1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No siempre pueden sustituirse por un adverbio ni desempeñan las funciones propias del sintagma adverbial (*).</a:t>
            </a:r>
          </a:p>
          <a:p>
            <a:pPr indent="-342900" lvl="0" marL="3429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None/>
            </a:pPr>
            <a:r>
              <a:t/>
            </a:r>
            <a:endParaRPr b="1" i="0" sz="30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Bajo esta denominación se recogían en la gramática tradicional diferentes tipos de construcciones que la </a:t>
            </a:r>
            <a:r>
              <a:rPr b="0" i="1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Nueva gramática</a:t>
            </a: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1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 la lengua española</a:t>
            </a:r>
            <a:r>
              <a:rPr b="0" i="0" lang="en-US" sz="3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de la RAE contempla por separado.</a:t>
            </a: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1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LAS ORACIONES SUBORDINADAS ADVERBIALES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" name="Shape 200"/>
          <p:cNvGraphicFramePr/>
          <p:nvPr/>
        </p:nvGraphicFramePr>
        <p:xfrm>
          <a:off x="457200" y="20018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585775"/>
                <a:gridCol w="720725"/>
                <a:gridCol w="417500"/>
                <a:gridCol w="735000"/>
                <a:gridCol w="935025"/>
                <a:gridCol w="720725"/>
                <a:gridCol w="936625"/>
                <a:gridCol w="719125"/>
                <a:gridCol w="647700"/>
                <a:gridCol w="1081075"/>
                <a:gridCol w="730250"/>
              </a:tblGrid>
              <a:tr h="280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amigo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tan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eficiente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resuelve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todos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los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problemas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[él]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314325"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315900">
                <a:tc vMerge="1"/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vMerge="1"/>
              </a:tr>
              <a:tr h="315900"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vMerge="1"/>
              </a:tr>
              <a:tr h="946150"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 omit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</a:tr>
              <a:tr h="630225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CONSECUTIVA-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Complemento del Cuantificador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315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SAdj-Atributo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15900"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gridSpan="9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SV-PN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315900">
                <a:tc gridSpan="11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55025" marL="550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201" name="Shape 201"/>
          <p:cNvSpPr/>
          <p:nvPr/>
        </p:nvSpPr>
        <p:spPr>
          <a:xfrm>
            <a:off x="2339975" y="2565400"/>
            <a:ext cx="1828800" cy="371474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8EB4E3"/>
          </a:solidFill>
          <a:ln cap="flat" cmpd="sng" w="31750">
            <a:solidFill>
              <a:srgbClr val="8064A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SUBORDINADAS DE RELACIÓN CUANTITATIVA: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COMPARATIVAS Y CONSECUTIVAS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7" name="Shape 207"/>
          <p:cNvGraphicFramePr/>
          <p:nvPr/>
        </p:nvGraphicFramePr>
        <p:xfrm>
          <a:off x="323850" y="1628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738175"/>
                <a:gridCol w="665150"/>
                <a:gridCol w="739775"/>
                <a:gridCol w="919150"/>
                <a:gridCol w="654050"/>
                <a:gridCol w="623875"/>
                <a:gridCol w="661975"/>
                <a:gridCol w="663575"/>
                <a:gridCol w="655625"/>
                <a:gridCol w="403225"/>
                <a:gridCol w="592125"/>
                <a:gridCol w="1035050"/>
              </a:tblGrid>
              <a:tr h="3730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Ella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tiene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tantos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problemas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[ella]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sabe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cuál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más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importante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</a:tr>
              <a:tr h="466725">
                <a:tc rowSpan="7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6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="1" lang="en-US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Cuant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3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</a:tr>
              <a:tr h="280975">
                <a:tc vMerge="1"/>
                <a:tc vMerge="1"/>
                <a:tc vMerge="1"/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SAdj-Atrib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 hMerge="1"/>
              </a:tr>
              <a:tr h="466725">
                <a:tc vMerge="1"/>
                <a:tc vMerge="1"/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SV-PN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 hMerge="1"/>
                <a:tc hMerge="1"/>
              </a:tr>
              <a:tr h="1120775">
                <a:tc vMerge="1"/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SAdv-CCN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SUSTANTIVA-CD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</a:t>
                      </a:r>
                      <a:r>
                        <a:rPr b="1" i="1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interrogativa indirecta parcial</a:t>
                      </a: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]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DD9C3"/>
                    </a:solidFill>
                  </a:tcPr>
                </a:tc>
                <a:tc hMerge="1"/>
                <a:tc hMerge="1"/>
                <a:tc hMerge="1"/>
              </a:tr>
              <a:tr h="592125">
                <a:tc vMerge="1"/>
                <a:tc vMerge="1"/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omit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56037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CONSECUTIVA-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Complemento del Cuantificador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F00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8097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10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SN-CD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56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11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80975">
                <a:tc gridSpan="1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16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45650" marL="456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208" name="Shape 208"/>
          <p:cNvSpPr/>
          <p:nvPr/>
        </p:nvSpPr>
        <p:spPr>
          <a:xfrm>
            <a:off x="2051050" y="2349500"/>
            <a:ext cx="1952624" cy="371474"/>
          </a:xfrm>
          <a:prstGeom prst="leftRightArrow">
            <a:avLst>
              <a:gd fmla="val 50000" name="adj1"/>
              <a:gd fmla="val 50000" name="adj2"/>
            </a:avLst>
          </a:prstGeom>
          <a:solidFill>
            <a:srgbClr val="8EB4E3"/>
          </a:solidFill>
          <a:ln cap="flat" cmpd="sng" w="31750">
            <a:solidFill>
              <a:srgbClr val="8064A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SUBORDINADAS DE RELACIÓN CUANTITATIVA: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COMPARATIVAS Y CONSECUTIVAS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93CDDD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CONSTRUCCIONES DE </a:t>
            </a: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GERUNDIO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457200" y="1600200"/>
            <a:ext cx="85083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Tienen, principalmente, un carácter adverbial, ya que desempeñan en general la función de </a:t>
            </a: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COMPLEMENTO CIRCUNSTANCIAL</a:t>
            </a: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También pueden ser </a:t>
            </a: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COMPLEMENTO ORACIONAL</a:t>
            </a: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si van separadas entre comas.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Equivalen a diferentes tipos de subordinadas adverbiales (de tiempo, de modo, de causa,…).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457200" y="1357312"/>
            <a:ext cx="8229600" cy="5214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1" i="1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Paseando por la calle</a:t>
            </a: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me encontré con tu amiga </a:t>
            </a:r>
            <a:r>
              <a:rPr b="0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[oración subordinada adverbial de tiempo, complemento circunstancial de tiempo].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ct val="116666"/>
              <a:buFont typeface="Noto Symbol"/>
              <a:buChar char="✓"/>
            </a:pP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No estudies </a:t>
            </a:r>
            <a:r>
              <a:rPr b="1" i="1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escuchando música</a:t>
            </a:r>
            <a:r>
              <a:rPr b="1" i="0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[oración subordinada adverbial de modo, complemento circunstancial de modo].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1" i="1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Conociendo sus antecedentes</a:t>
            </a: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no quiso comentarle nada </a:t>
            </a:r>
            <a:r>
              <a:rPr b="0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b="0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oración subordinada causal, complemento oracional de causa</a:t>
            </a:r>
            <a:r>
              <a:rPr b="0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].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1" i="1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Colaborando todos</a:t>
            </a: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lo conseguiremos </a:t>
            </a:r>
            <a:r>
              <a:rPr b="0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b="0" i="1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construcción condicional: prótasis con función de complemento oracional</a:t>
            </a:r>
            <a:r>
              <a:rPr b="0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].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1" i="1" lang="en-US" sz="28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Aun perdiendo</a:t>
            </a:r>
            <a:r>
              <a:rPr b="0" i="0" lang="en-US" sz="2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puso buena cara </a:t>
            </a:r>
            <a:r>
              <a:rPr b="0" i="0" lang="en-US" sz="24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[construcción concesiva: prótasis con función de complemento oracional].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400" u="none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 txBox="1"/>
          <p:nvPr>
            <p:ph type="title"/>
          </p:nvPr>
        </p:nvSpPr>
        <p:spPr>
          <a:xfrm>
            <a:off x="457200" y="274637"/>
            <a:ext cx="8229600" cy="868362"/>
          </a:xfrm>
          <a:prstGeom prst="rect">
            <a:avLst/>
          </a:prstGeom>
          <a:solidFill>
            <a:srgbClr val="93CDDD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CONSTRUCCIONES DE </a:t>
            </a:r>
            <a:r>
              <a:rPr b="1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GERUNDIO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7500" y="542925"/>
            <a:ext cx="8478836" cy="632142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457200" y="274637"/>
            <a:ext cx="8229600" cy="561975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LAS ORACIONES SUBORDINADAS ADVERBIALES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250825" y="274637"/>
            <a:ext cx="8642349" cy="633412"/>
          </a:xfrm>
          <a:prstGeom prst="rect">
            <a:avLst/>
          </a:prstGeom>
          <a:noFill/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4A7B"/>
              </a:buClr>
              <a:buSzPct val="25000"/>
              <a:buFont typeface="Calibri"/>
              <a:buNone/>
            </a:pPr>
            <a:r>
              <a:rPr b="1" i="0" lang="en-US" sz="4000" u="none" cap="none" strike="noStrike">
                <a:solidFill>
                  <a:srgbClr val="604A7B"/>
                </a:solidFill>
                <a:latin typeface="Calibri"/>
                <a:ea typeface="Calibri"/>
                <a:cs typeface="Calibri"/>
                <a:sym typeface="Calibri"/>
              </a:rPr>
              <a:t>SUBORDINADAS ADVERBIALES (*)</a:t>
            </a:r>
          </a:p>
        </p:txBody>
      </p:sp>
      <p:pic>
        <p:nvPicPr>
          <p:cNvPr id="102" name="Shape 10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9700" y="963612"/>
            <a:ext cx="8791575" cy="56499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" name="Shape 107"/>
          <p:cNvGraphicFramePr/>
          <p:nvPr/>
        </p:nvGraphicFramePr>
        <p:xfrm>
          <a:off x="250825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3222625"/>
                <a:gridCol w="5346700"/>
              </a:tblGrid>
              <a:tr h="1149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SUBORDINADAS ADVERBIALES (*)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NEXOS MÁS FRECUENTES</a:t>
                      </a: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[son conjunciones, excepto los subrayados que son relativos y realizan dos funciones]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chemeClr val="accent1"/>
                    </a:solidFill>
                  </a:tcPr>
                </a:tc>
              </a:tr>
              <a:tr h="569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 LUGAR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sng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DONDE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</a:tr>
              <a:tr h="571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 TIEMPO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sng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CUANDO</a:t>
                      </a:r>
                      <a:r>
                        <a:rPr b="0" i="1" lang="en-US" sz="24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MIENTRAS, APENAS,…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</a:tr>
              <a:tr h="571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 MODO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sng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COMO</a:t>
                      </a:r>
                      <a:r>
                        <a:rPr b="0" i="1" lang="en-US" sz="24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SEGÚN, TAL Y COMO,…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</a:tr>
              <a:tr h="569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CAUSALES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PORQUE</a:t>
                      </a:r>
                      <a:r>
                        <a:rPr b="0" i="1" lang="en-US" sz="24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PUESTO QUE, YA QUE,…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</a:tr>
              <a:tr h="571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FINALES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PARA QUE</a:t>
                      </a:r>
                      <a:r>
                        <a:rPr b="0" i="1" lang="en-US" sz="24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QUE, A FIN DE QUE,…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</a:tr>
              <a:tr h="569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ILATIVAS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ASÍ QUE</a:t>
                      </a:r>
                      <a:r>
                        <a:rPr b="0" i="1" lang="en-US" sz="24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LUEGO, CONQUE,…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</a:tr>
              <a:tr h="571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CONDICIONALES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</a:t>
                      </a:r>
                      <a:r>
                        <a:rPr b="0" i="1" lang="en-US" sz="24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COMO, SIEMPRE Y CUANDO,…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</a:tr>
              <a:tr h="571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CONCESIVAS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AUNQUE</a:t>
                      </a:r>
                      <a:r>
                        <a:rPr b="0" i="1" lang="en-US" sz="24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A PESAR DE QUE, SI BIEN,…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</a:tr>
              <a:tr h="5699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COMPARATIVAS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QUE, COMO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rgbClr val="00206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0D8E8"/>
                    </a:solidFill>
                  </a:tcPr>
                </a:tc>
              </a:tr>
              <a:tr h="571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CONSECUTIVAS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04A7B"/>
                        </a:buClr>
                        <a:buSzPct val="25000"/>
                        <a:buFont typeface="Calibri"/>
                        <a:buNone/>
                      </a:pPr>
                      <a:r>
                        <a:rPr b="1" i="1" lang="en-US" sz="2800" u="none" cap="none" strike="noStrike">
                          <a:solidFill>
                            <a:srgbClr val="604A7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</a:t>
                      </a:r>
                    </a:p>
                  </a:txBody>
                  <a:tcPr marT="0" marB="0" marR="0" marL="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ADVERBIALES PROPIAS: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 LUGAR, DE TIEMPO Y DE MODO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68312" y="1844675"/>
            <a:ext cx="8229600" cy="4525961"/>
          </a:xfrm>
          <a:prstGeom prst="rect">
            <a:avLst/>
          </a:prstGeom>
          <a:solidFill>
            <a:srgbClr val="FDEADA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Son las oraciones relativas adverbializadas sin antecedente expreso.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Siempre se pueden sustituir por un </a:t>
            </a: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adverbio</a:t>
            </a: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ymbol"/>
              <a:buNone/>
            </a:pPr>
            <a:r>
              <a:t/>
            </a:r>
            <a:endParaRPr b="0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Desempeñan una función propia del sintagma adverbial: </a:t>
            </a: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COMPLEMENTO CIRCUNSTANCIAL</a:t>
            </a: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Noto Symbol"/>
              <a:buChar char="✓"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También pueden desempeñar la función de </a:t>
            </a:r>
            <a:r>
              <a:rPr b="1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COMPLEMENTO ORACIONAL.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1" i="0" sz="3200" u="none" cap="none" strike="noStrik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Shape 118"/>
          <p:cNvGraphicFramePr/>
          <p:nvPr/>
        </p:nvGraphicFramePr>
        <p:xfrm>
          <a:off x="468312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1655750"/>
                <a:gridCol w="1439850"/>
                <a:gridCol w="2160575"/>
                <a:gridCol w="3024175"/>
              </a:tblGrid>
              <a:tr h="841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6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Tipos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6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Sustituible por un adverbio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6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Nexos más frecuentes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6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Función sintáctica de la subordinada en la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6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Oración Compleja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946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LUGAR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ahí, allí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DONDE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C. Circunstancial de Lugar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Complemento oracional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339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TIEMPO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entonces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CUANDO,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mientras, apenas, tan pronto como,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cuanto</a:t>
                      </a: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C. Circunstancial de Tiempo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Complemento oracional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1066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 MODO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así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COMO,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1" i="1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según, conforme, tal y como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206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C. Circunstancial de Modo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Arial"/>
                        <a:buNone/>
                      </a:pPr>
                      <a:r>
                        <a:rPr b="0" i="0" lang="en-US" sz="1800" u="none" cap="none" strike="noStrike">
                          <a:solidFill>
                            <a:srgbClr val="00206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Complemento oracional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119" name="Shape 119"/>
          <p:cNvSpPr txBox="1"/>
          <p:nvPr/>
        </p:nvSpPr>
        <p:spPr>
          <a:xfrm>
            <a:off x="395287" y="5661025"/>
            <a:ext cx="8496299" cy="101441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adverbios relativos </a:t>
            </a: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donde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cuando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</a:t>
            </a:r>
            <a:r>
              <a:rPr b="1" i="1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como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desempeñan una doble función sintáctica: subordinan y desempeñan una función en la subordinada.</a:t>
            </a:r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x="468312" y="188911"/>
            <a:ext cx="8280399" cy="922337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ADVERBIALES PROPIAS: </a:t>
            </a:r>
            <a:br>
              <a:rPr b="0" i="0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32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 LUGAR, DE TIEMPO Y DE MODO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Shape 125"/>
          <p:cNvGraphicFramePr/>
          <p:nvPr/>
        </p:nvGraphicFramePr>
        <p:xfrm>
          <a:off x="457200" y="1793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1933575"/>
                <a:gridCol w="1931975"/>
                <a:gridCol w="1701800"/>
                <a:gridCol w="1700200"/>
                <a:gridCol w="962025"/>
              </a:tblGrid>
              <a:tr h="633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[Ellos, ellas]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Viven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donde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trabajan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[Ellos, ellas]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</a:tr>
              <a:tr h="701675"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Subordinador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 row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</a:tr>
              <a:tr h="350825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CCL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 vMerge="1"/>
              </a:tr>
              <a:tr h="700075">
                <a:tc vMerge="1"/>
                <a:tc v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 h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</a:tr>
              <a:tr h="701675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SUBORDINADA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ADVERBIAL DE LUGAR-CCLugar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 hMerge="1"/>
                <a:tc hMerge="1"/>
              </a:tr>
              <a:tr h="700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SV-PREDICADO VERBAL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</a:tr>
              <a:tr h="350825"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56350" marL="563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ADVERBIALES PROPIAS: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 LUGAR, DE TIEMPO Y DE MODO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Shape 131"/>
          <p:cNvGraphicFramePr/>
          <p:nvPr/>
        </p:nvGraphicFramePr>
        <p:xfrm>
          <a:off x="457200" y="1654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{A5343B25-167A-4849-B182-1D9BCC21E78F}</a:tableStyleId>
              </a:tblPr>
              <a:tblGrid>
                <a:gridCol w="1293800"/>
                <a:gridCol w="1092200"/>
                <a:gridCol w="669925"/>
                <a:gridCol w="1077900"/>
                <a:gridCol w="866775"/>
                <a:gridCol w="865175"/>
                <a:gridCol w="1182675"/>
                <a:gridCol w="1181100"/>
              </a:tblGrid>
              <a:tr h="733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[Nosotros]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Viajamos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hacia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donde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nos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indicó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guía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</a:tr>
              <a:tr h="736600">
                <a:tc rowSpan="5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4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rowSpan="3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Nexo Subord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</a:tr>
              <a:tr h="368300">
                <a:tc vMerge="1"/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CCL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CD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Det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</a:tr>
              <a:tr h="368300">
                <a:tc vMerge="1"/>
                <a:tc vMerge="1"/>
                <a:tc vMerge="1"/>
                <a:tc gridSpan="3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 hMerge="1"/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SN-Sujeto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 hMerge="1"/>
              </a:tr>
              <a:tr h="736600">
                <a:tc vMerge="1"/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Enl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5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Término-ORACIÓN SUBORDINADA </a:t>
                      </a: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ADVERBIAL DE LUGAR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AC090"/>
                    </a:solidFill>
                  </a:tcPr>
                </a:tc>
                <a:tc hMerge="1"/>
                <a:tc hMerge="1"/>
                <a:tc hMerge="1"/>
                <a:tc hMerge="1"/>
              </a:tr>
              <a:tr h="366700">
                <a:tc vMerge="1"/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6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SPrep-CCL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736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Sujeto Omitido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7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SV-PV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368300">
                <a:tc gridSpan="8"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b="1" i="0" lang="en-US" sz="21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ORACIÓN COMPLEJA</a:t>
                      </a:r>
                    </a:p>
                  </a:txBody>
                  <a:tcPr marT="0" marB="0" marR="59850" marL="598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</a:tbl>
          </a:graphicData>
        </a:graphic>
      </p:graphicFrame>
      <p:sp>
        <p:nvSpPr>
          <p:cNvPr id="132" name="Shape 1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solidFill>
            <a:srgbClr val="FFC000"/>
          </a:solidFill>
          <a:ln cap="flat" cmpd="sng" w="9525">
            <a:solidFill>
              <a:srgbClr val="00206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Calibri"/>
              <a:buNone/>
            </a:pPr>
            <a: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ADVERBIALES PROPIAS: </a:t>
            </a:r>
            <a:br>
              <a:rPr b="0" i="0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1" lang="en-US" sz="40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 LUGAR, DE TIEMPO Y DE MODO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