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8D76166-AA8C-4FA6-BB25-E78C4E5BAE48}">
  <a:tblStyle styleId="{08D76166-AA8C-4FA6-BB25-E78C4E5BAE4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898989"/>
              </a:buClr>
              <a:buFont typeface="Calibri"/>
              <a:buNone/>
              <a:defRPr sz="3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Font typeface="Arial"/>
              <a:buNone/>
              <a:defRPr sz="2800" b="0" i="0" u="none" strike="noStrike" cap="none"/>
            </a:lvl2pPr>
            <a:lvl3pPr marL="914400" marR="0" lvl="2" indent="0" algn="l" rtl="0">
              <a:spcBef>
                <a:spcPts val="0"/>
              </a:spcBef>
              <a:buFont typeface="Arial"/>
              <a:buNone/>
              <a:defRPr sz="2400" b="0" i="0" u="none" strike="noStrike" cap="none"/>
            </a:lvl3pPr>
            <a:lvl4pPr marL="1371600" marR="0" lvl="3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4pPr>
            <a:lvl5pPr marL="1828800" marR="0" lvl="4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5pPr>
            <a:lvl6pPr marL="2286000" marR="0" lvl="5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6pPr>
            <a:lvl7pPr marL="2743200" marR="0" lvl="6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7pPr>
            <a:lvl8pPr marL="3200400" marR="0" lvl="7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8pPr>
            <a:lvl9pPr marL="3657600" marR="0" lvl="8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 idx="4294967295"/>
          </p:nvPr>
        </p:nvSpPr>
        <p:spPr>
          <a:xfrm>
            <a:off x="755650" y="2205036"/>
            <a:ext cx="7772400" cy="2808286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53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LAS ORACIONES </a:t>
            </a:r>
            <a:br>
              <a:rPr lang="en-US" sz="53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3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SUBORDINADAS </a:t>
            </a:r>
            <a:r>
              <a:rPr lang="en-US" sz="4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7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ADJETIVAS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23850" y="1773236"/>
            <a:ext cx="8362950" cy="4824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2000"/>
              <a:buFont typeface="Noto Symbol"/>
              <a:buChar char="✓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Además de su valor anafórico, el relativo desempeña una </a:t>
            </a:r>
            <a:r>
              <a:rPr lang="en-US" sz="33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doble función sintáctica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just" rtl="0">
              <a:lnSpc>
                <a:spcPct val="8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ct val="132000"/>
              <a:buFont typeface="Noto Symbol"/>
              <a:buChar char="❑"/>
            </a:pP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3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nexo subordinador</a:t>
            </a:r>
            <a:r>
              <a:rPr lang="en-US" sz="25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introduce la oración subordinada.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just" rtl="0">
              <a:lnSpc>
                <a:spcPct val="80000"/>
              </a:lnSpc>
              <a:spcBef>
                <a:spcPts val="66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❑"/>
            </a:pPr>
            <a:r>
              <a:rPr lang="en-US" sz="33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Realiza dentro de la oración subordinada una función sintáctica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Para averiguar cuál es esta función sintáctica, basta con aislar la oración subordinada y sustituir el relativo por su antecedente: la función del antecedente en esa oración simple es la del relativo.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95287" y="260350"/>
            <a:ext cx="8229600" cy="419099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395287" y="908050"/>
            <a:ext cx="8229600" cy="57626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LOS RELATIVOS: DOBLE FUNCIÓN SINTÁCTICA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435975" cy="5256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libro [</a:t>
            </a:r>
            <a:r>
              <a:rPr lang="en-US" sz="32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compré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 es muy divertido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Compré </a:t>
            </a:r>
            <a:r>
              <a:rPr lang="en-US" sz="32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 libro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libro [</a:t>
            </a:r>
            <a:r>
              <a:rPr lang="en-US" sz="32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es azul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 no es mío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268536" y="1844675"/>
            <a:ext cx="60007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CD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339975" y="3573462"/>
            <a:ext cx="601661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CD</a:t>
            </a:r>
          </a:p>
        </p:txBody>
      </p:sp>
      <p:sp>
        <p:nvSpPr>
          <p:cNvPr id="165" name="Shape 165"/>
          <p:cNvSpPr/>
          <p:nvPr/>
        </p:nvSpPr>
        <p:spPr>
          <a:xfrm>
            <a:off x="2339975" y="2349500"/>
            <a:ext cx="484187" cy="574674"/>
          </a:xfrm>
          <a:prstGeom prst="upArrow">
            <a:avLst>
              <a:gd name="adj1" fmla="val 9099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4572000" y="5732462"/>
            <a:ext cx="2995612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Noto Symbol"/>
              <a:buChar char="✓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 libro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azul</a:t>
            </a:r>
          </a:p>
        </p:txBody>
      </p:sp>
      <p:sp>
        <p:nvSpPr>
          <p:cNvPr id="167" name="Shape 167"/>
          <p:cNvSpPr/>
          <p:nvPr/>
        </p:nvSpPr>
        <p:spPr>
          <a:xfrm>
            <a:off x="5292725" y="5229225"/>
            <a:ext cx="484187" cy="576262"/>
          </a:xfrm>
          <a:prstGeom prst="upArrow">
            <a:avLst>
              <a:gd name="adj1" fmla="val 9074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5076825" y="4652962"/>
            <a:ext cx="638174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Suj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292725" y="6165850"/>
            <a:ext cx="638174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Suj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24525" y="1989136"/>
            <a:ext cx="2836861" cy="2127249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 rot="10800000">
            <a:off x="4284661" y="3860800"/>
            <a:ext cx="1223961" cy="504824"/>
          </a:xfrm>
          <a:prstGeom prst="curvedUpArrow">
            <a:avLst>
              <a:gd name="adj1" fmla="val 17146"/>
              <a:gd name="adj2" fmla="val 20487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68312" y="188911"/>
            <a:ext cx="8229600" cy="417511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468312" y="692150"/>
            <a:ext cx="8229600" cy="57626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LOS RELATIVOS: FUNCIÓN SINTÁCTICA EN LA SUBORDINADA</a:t>
            </a:r>
          </a:p>
        </p:txBody>
      </p:sp>
      <p:sp>
        <p:nvSpPr>
          <p:cNvPr id="174" name="Shape 174"/>
          <p:cNvSpPr/>
          <p:nvPr/>
        </p:nvSpPr>
        <p:spPr>
          <a:xfrm rot="10800000">
            <a:off x="1476374" y="1125537"/>
            <a:ext cx="1223961" cy="431799"/>
          </a:xfrm>
          <a:prstGeom prst="curvedUpArrow">
            <a:avLst>
              <a:gd name="adj1" fmla="val 17790"/>
              <a:gd name="adj2" fmla="val 20648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" name="Shape 179"/>
          <p:cNvGraphicFramePr/>
          <p:nvPr/>
        </p:nvGraphicFramePr>
        <p:xfrm>
          <a:off x="468312" y="17002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8208950"/>
              </a:tblGrid>
              <a:tr h="4394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¿Cómo se diferencian </a:t>
                      </a:r>
                      <a:r>
                        <a:rPr lang="en-US" sz="2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RELATIVO </a:t>
                      </a:r>
                      <a:r>
                        <a:rPr lang="en-US" sz="2800" b="1" i="1" u="sng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</a:t>
                      </a:r>
                      <a:r>
                        <a:rPr lang="en-US" sz="2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</a:t>
                      </a:r>
                      <a:r>
                        <a:rPr lang="en-US" sz="2800" b="1" i="1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2800" b="1" i="1" u="none" strike="noStrike" cap="non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 CONJUNCIÓN </a:t>
                      </a:r>
                      <a:r>
                        <a:rPr lang="en-US" sz="2800" b="1" i="1" u="sng" strike="noStrike" cap="non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</a:t>
                      </a:r>
                      <a:r>
                        <a:rPr lang="en-US" sz="28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Noto Symbol"/>
                        <a:buChar char="▪"/>
                      </a:pPr>
                      <a:r>
                        <a:rPr lang="en-US" sz="32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pronombre relativo </a:t>
                      </a:r>
                      <a:r>
                        <a:rPr lang="en-US" sz="3200" b="1" i="1" u="sng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</a:t>
                      </a:r>
                      <a:r>
                        <a:rPr lang="en-US" sz="32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puede sustituirse por otro pronombre relativo como </a:t>
                      </a:r>
                      <a:r>
                        <a:rPr lang="en-US" sz="3200" b="1" i="1" u="sng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cual</a:t>
                      </a:r>
                      <a:r>
                        <a:rPr lang="en-US" sz="3200" b="1" i="0" u="none" strike="noStrike" cap="none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rgbClr val="0070C0"/>
                        </a:buClr>
                        <a:buSzPct val="100000"/>
                        <a:buFont typeface="Noto Symbol"/>
                        <a:buChar char="▪"/>
                      </a:pPr>
                      <a:r>
                        <a:rPr lang="en-US" sz="3200" b="1" i="0" u="none" strike="noStrike" cap="non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 conjunción </a:t>
                      </a:r>
                      <a:r>
                        <a:rPr lang="en-US" sz="3200" b="1" i="1" u="sng" strike="noStrike" cap="non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</a:t>
                      </a:r>
                      <a:r>
                        <a:rPr lang="en-US" sz="3200" b="1" i="1" u="none" strike="noStrike" cap="non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3200" b="1" i="0" u="none" strike="noStrike" cap="non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admite esta sustitución.</a:t>
                      </a:r>
                    </a:p>
                  </a:txBody>
                  <a:tcPr marL="64425" marR="644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0" name="Shape 180"/>
          <p:cNvSpPr txBox="1"/>
          <p:nvPr/>
        </p:nvSpPr>
        <p:spPr>
          <a:xfrm>
            <a:off x="468312" y="188911"/>
            <a:ext cx="8229600" cy="417511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68312" y="765175"/>
            <a:ext cx="8229600" cy="57467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DIFERENCIA ENTRE </a:t>
            </a:r>
            <a:r>
              <a:rPr lang="en-US" sz="2400" b="1" i="0" u="sng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 RELATIVO Y </a:t>
            </a:r>
            <a:r>
              <a:rPr lang="en-US" sz="2400" b="1" i="0" u="sng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 CONJUNCIÓN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Shape 186"/>
          <p:cNvGraphicFramePr/>
          <p:nvPr/>
        </p:nvGraphicFramePr>
        <p:xfrm>
          <a:off x="179386" y="119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873125"/>
                <a:gridCol w="873125"/>
                <a:gridCol w="873125"/>
                <a:gridCol w="873125"/>
                <a:gridCol w="873125"/>
                <a:gridCol w="873125"/>
                <a:gridCol w="873125"/>
                <a:gridCol w="873125"/>
                <a:gridCol w="960425"/>
                <a:gridCol w="839775"/>
              </a:tblGrid>
              <a:tr h="4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chiste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nos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contó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amiga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muy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bueno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30250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524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24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620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 DE RELATIVO-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ADYACENTE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20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SAdj-Atributo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62050"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</a:t>
                      </a:r>
                      <a:r>
                        <a:rPr lang="en-US" sz="24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PREDICADO NOMINAL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2425">
                <a:tc grid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7" name="Shape 187"/>
          <p:cNvSpPr/>
          <p:nvPr/>
        </p:nvSpPr>
        <p:spPr>
          <a:xfrm rot="10800000">
            <a:off x="1331912" y="908050"/>
            <a:ext cx="1223961" cy="433386"/>
          </a:xfrm>
          <a:prstGeom prst="curvedUpArrow">
            <a:avLst>
              <a:gd name="adj1" fmla="val 17776"/>
              <a:gd name="adj2" fmla="val 20644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0" y="404812"/>
            <a:ext cx="9144000" cy="490537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0" y="0"/>
            <a:ext cx="2973386" cy="40481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Shape 194"/>
          <p:cNvGraphicFramePr/>
          <p:nvPr/>
        </p:nvGraphicFramePr>
        <p:xfrm>
          <a:off x="323850" y="1125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730250"/>
                <a:gridCol w="709600"/>
                <a:gridCol w="947725"/>
                <a:gridCol w="492125"/>
                <a:gridCol w="493700"/>
                <a:gridCol w="941375"/>
                <a:gridCol w="685800"/>
                <a:gridCol w="684200"/>
                <a:gridCol w="685800"/>
                <a:gridCol w="684200"/>
                <a:gridCol w="793750"/>
                <a:gridCol w="57625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[Yo]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conozco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(e)l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hombre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d(e)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(e)l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hablas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[tú]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30225">
                <a:tc row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OMIT.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Sub.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59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59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02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SPrep-CRég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1" i="0" u="none" strike="noStrike" cap="non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54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5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5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OMI.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52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 DE RELATIVO-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ADYACENTE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18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SPrep-CD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22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2925">
                <a:tc gridSpan="1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6350" marR="4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" name="Shape 195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0" y="404812"/>
            <a:ext cx="9144000" cy="503236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" name="Shape 201"/>
          <p:cNvGraphicFramePr/>
          <p:nvPr/>
        </p:nvGraphicFramePr>
        <p:xfrm>
          <a:off x="179386" y="1125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909625"/>
                <a:gridCol w="906450"/>
                <a:gridCol w="530225"/>
                <a:gridCol w="608000"/>
                <a:gridCol w="1184275"/>
                <a:gridCol w="434975"/>
                <a:gridCol w="727075"/>
                <a:gridCol w="836600"/>
                <a:gridCol w="530225"/>
                <a:gridCol w="1060450"/>
                <a:gridCol w="984250"/>
              </a:tblGrid>
              <a:tr h="585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3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[Nosotros]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Durante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viaje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visitaremos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ciudad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donde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nos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conocimos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[nosotros]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8420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6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CD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CCL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175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SUJ.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OMIT.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493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 DE RELATIVO-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ADYACENTE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191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8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SPrep-CCT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SUJ.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OMIT.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PREDICADO VERBAL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8450">
                <a:tc gridSpan="1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56000" marR="560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2" name="Shape 202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0" y="404812"/>
            <a:ext cx="9144000" cy="503236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Según su significado, igual que los adjetivos, pueden ser: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–"/>
            </a:pPr>
            <a:r>
              <a:rPr lang="en-US" sz="36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especificativas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restringen o seleccionan la referencia del sustantivo antecedente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–"/>
            </a:pPr>
            <a:r>
              <a:rPr lang="en-US" sz="36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explicativas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restringen la referencia del sustantivo antecedente.  </a:t>
            </a: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Siempre van entre pausas o entre comas.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561975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68312" y="908050"/>
            <a:ext cx="8207375" cy="5762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CLASES DE ORACIONES SEGÚN SU SIGNIFICADO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 idx="4294967295"/>
          </p:nvPr>
        </p:nvSpPr>
        <p:spPr>
          <a:xfrm>
            <a:off x="395287" y="188911"/>
            <a:ext cx="8229600" cy="360362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395287" y="692150"/>
            <a:ext cx="8207375" cy="3603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CLASES DE ORACIONES SEGÚN SU SIGNIFICADO</a:t>
            </a:r>
          </a:p>
        </p:txBody>
      </p:sp>
      <p:graphicFrame>
        <p:nvGraphicFramePr>
          <p:cNvPr id="217" name="Shape 217"/>
          <p:cNvGraphicFramePr/>
          <p:nvPr/>
        </p:nvGraphicFramePr>
        <p:xfrm>
          <a:off x="2411411" y="119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773100"/>
                <a:gridCol w="838200"/>
                <a:gridCol w="901700"/>
                <a:gridCol w="671500"/>
                <a:gridCol w="719125"/>
                <a:gridCol w="696900"/>
                <a:gridCol w="906450"/>
                <a:gridCol w="1046150"/>
              </a:tblGrid>
              <a:tr h="246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alumnos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viven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lejos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llegan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siempre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tarde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00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SAdv-CCL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3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 DE RELATIVO-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ADYACENTE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25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PREDICADO VERBAL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6050"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8" name="Shape 218"/>
          <p:cNvGraphicFramePr/>
          <p:nvPr/>
        </p:nvGraphicFramePr>
        <p:xfrm>
          <a:off x="179386" y="4005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773100"/>
                <a:gridCol w="838200"/>
                <a:gridCol w="901700"/>
                <a:gridCol w="671500"/>
                <a:gridCol w="719125"/>
                <a:gridCol w="696900"/>
                <a:gridCol w="906450"/>
                <a:gridCol w="1046150"/>
              </a:tblGrid>
              <a:tr h="246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alumnos,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viven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lejos,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llegan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siempre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tarde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00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SAdv-CCL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35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 DE RELATIVO-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ADYACENTE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525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PREDICADO VERBAL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6050"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39500" marR="395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9" name="Shape 219"/>
          <p:cNvSpPr txBox="1"/>
          <p:nvPr/>
        </p:nvSpPr>
        <p:spPr>
          <a:xfrm>
            <a:off x="179386" y="1196975"/>
            <a:ext cx="2160586" cy="1944687"/>
          </a:xfrm>
          <a:prstGeom prst="rect">
            <a:avLst/>
          </a:prstGeom>
          <a:solidFill>
            <a:srgbClr val="B9CDE5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ESPECIFICATIVA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804025" y="4652962"/>
            <a:ext cx="2124074" cy="1944687"/>
          </a:xfrm>
          <a:prstGeom prst="rect">
            <a:avLst/>
          </a:prstGeom>
          <a:solidFill>
            <a:srgbClr val="FAC090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EXPLICATIVA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95287" y="1196975"/>
            <a:ext cx="8497886" cy="5472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Igual que los adjetivos pueden sustantivarse (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lang="en-US" sz="2700" b="0" i="1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guapas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o adverbializarse (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canta </a:t>
            </a:r>
            <a:r>
              <a:rPr lang="en-US" sz="2700" b="0" i="1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alto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las oraciones subordinadas adjetivas de relativo también cambian de naturaleza cuando desaparece el sustantivo antecedente. </a:t>
            </a:r>
            <a:r>
              <a:rPr lang="en-US" sz="32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Dejan de funcionar como adjetivas y pasan a sustantivarse o adverbializarse</a:t>
            </a:r>
            <a:r>
              <a:rPr lang="en-US" sz="32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14814"/>
              <a:buFont typeface="Noto Symbol"/>
              <a:buChar char="✓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funciones que desempeñan las subordinadas adjetivas de relativo </a:t>
            </a:r>
            <a:r>
              <a:rPr lang="en-US" sz="31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sustantivadas</a:t>
            </a:r>
            <a:r>
              <a:rPr lang="en-US" sz="27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(introducidas por </a:t>
            </a:r>
            <a:r>
              <a:rPr lang="en-US" sz="27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precedido del artículo sustantivador</a:t>
            </a:r>
            <a:r>
              <a:rPr lang="en-US" sz="27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quien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cuanto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sus variantes) son las propias de un sintagma nominal.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ct val="114814"/>
              <a:buFont typeface="Noto Symbol"/>
              <a:buChar char="✓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subordinadas adjetivas de relativo </a:t>
            </a:r>
            <a:r>
              <a:rPr lang="en-US" sz="31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adverbializadas</a:t>
            </a:r>
            <a:r>
              <a:rPr lang="en-US"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(introducidas por </a:t>
            </a:r>
            <a:r>
              <a:rPr lang="en-US" sz="27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donde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cuando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desempeñan la función de complemento circunstancial.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68312" y="188911"/>
            <a:ext cx="8229600" cy="849312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</a:t>
            </a:r>
            <a:r>
              <a:rPr lang="en-US" sz="2400" b="1">
                <a:solidFill>
                  <a:schemeClr val="lt1"/>
                </a:solidFill>
              </a:rPr>
              <a:t>ANTECEDENTE</a:t>
            </a: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SIN ANTECEDENTE EXPRESO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/>
        </p:nvSpPr>
        <p:spPr>
          <a:xfrm flipH="1">
            <a:off x="2987674" y="2276475"/>
            <a:ext cx="1368425" cy="647700"/>
          </a:xfrm>
          <a:prstGeom prst="curvedDownArrow">
            <a:avLst>
              <a:gd name="adj1" fmla="val 16488"/>
              <a:gd name="adj2" fmla="val 20322"/>
              <a:gd name="adj3" fmla="val 162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Shape 23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34962" y="901700"/>
            <a:ext cx="8564562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3348037" y="5157787"/>
            <a:ext cx="863599" cy="1014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Ø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468312" y="188911"/>
            <a:ext cx="8229600" cy="792162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</a:t>
            </a: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ANTECEDENTE</a:t>
            </a: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SIN ANTECEDENTE EXPRESO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Siempre pueden ser sustituidas por un adjetivo</a:t>
            </a: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4000" b="1" i="0" u="none" strike="noStrike" cap="none">
              <a:solidFill>
                <a:srgbClr val="4F62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Desempeñan las funciones propias del Sintagma Adjetival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4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Adyacente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(Ady), </a:t>
            </a:r>
            <a:r>
              <a:rPr lang="en-US" sz="4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Atributo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(Atrib), </a:t>
            </a:r>
            <a:r>
              <a:rPr lang="en-US" sz="4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Predicativo 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(CPvo).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</a:t>
            </a:r>
            <a:r>
              <a:rPr lang="en-US" sz="4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CARACTERÍSTICAS Y FUNCIONES SINTÁCTICAS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" name="Shape 239"/>
          <p:cNvGraphicFramePr/>
          <p:nvPr/>
        </p:nvGraphicFramePr>
        <p:xfrm>
          <a:off x="457200" y="1879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898525"/>
                <a:gridCol w="633400"/>
                <a:gridCol w="635000"/>
                <a:gridCol w="565150"/>
                <a:gridCol w="877875"/>
                <a:gridCol w="1101725"/>
                <a:gridCol w="1316025"/>
                <a:gridCol w="1316025"/>
                <a:gridCol w="885825"/>
              </a:tblGrid>
              <a:tr h="56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[Él, ella]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Ayer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llamó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candidatos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había seleccionado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[él, ella]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975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03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OR. SUBORD. ADJETIVA DE RELATIVO-Adyacente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09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03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SPrep-CD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9400">
                <a:tc grid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53650" marR="536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0" y="476250"/>
            <a:ext cx="9144000" cy="850899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Y SIN ANTECEDENTE EXPRESO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242" name="Shape 242"/>
          <p:cNvSpPr/>
          <p:nvPr/>
        </p:nvSpPr>
        <p:spPr>
          <a:xfrm flipH="1">
            <a:off x="4356100" y="1341437"/>
            <a:ext cx="1511299" cy="573086"/>
          </a:xfrm>
          <a:prstGeom prst="curvedDownArrow">
            <a:avLst>
              <a:gd name="adj1" fmla="val 11571"/>
              <a:gd name="adj2" fmla="val 19093"/>
              <a:gd name="adj3" fmla="val 25000"/>
            </a:avLst>
          </a:prstGeom>
          <a:solidFill>
            <a:srgbClr val="FF0000"/>
          </a:solidFill>
          <a:ln w="38100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Shape 247"/>
          <p:cNvGraphicFramePr/>
          <p:nvPr/>
        </p:nvGraphicFramePr>
        <p:xfrm>
          <a:off x="323850" y="19891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930275"/>
                <a:gridCol w="787400"/>
                <a:gridCol w="785800"/>
                <a:gridCol w="501650"/>
                <a:gridCol w="500050"/>
                <a:gridCol w="1646225"/>
                <a:gridCol w="1646225"/>
                <a:gridCol w="1431925"/>
              </a:tblGrid>
              <a:tr h="630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[Él, ella]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Ayer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llamó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había seleccionado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[él, ella]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590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59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02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84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N- </a:t>
                      </a:r>
                      <a:r>
                        <a:rPr lang="en-US" sz="18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OR. SUBORD. ADJETIVA DE RELATIVO </a:t>
                      </a:r>
                      <a:r>
                        <a:rPr lang="en-US" sz="21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SUSTANTIVADA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59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</a:t>
                      </a: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02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SPrep-CD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30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OMIT.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5900"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60400" marR="6040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0" y="476250"/>
            <a:ext cx="9144000" cy="777875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Y SIN ANTECEDENTE EXPRESO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250" name="Shape 250"/>
          <p:cNvSpPr/>
          <p:nvPr/>
        </p:nvSpPr>
        <p:spPr>
          <a:xfrm flipH="1">
            <a:off x="4140200" y="1484312"/>
            <a:ext cx="665161" cy="563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3772"/>
                </a:moveTo>
                <a:lnTo>
                  <a:pt x="84033" y="0"/>
                </a:lnTo>
                <a:lnTo>
                  <a:pt x="84033" y="16177"/>
                </a:lnTo>
                <a:lnTo>
                  <a:pt x="69038" y="16177"/>
                </a:lnTo>
                <a:cubicBezTo>
                  <a:pt x="30911" y="16177"/>
                  <a:pt x="0" y="39177"/>
                  <a:pt x="0" y="67544"/>
                </a:cubicBezTo>
                <a:lnTo>
                  <a:pt x="0" y="120000"/>
                </a:lnTo>
                <a:lnTo>
                  <a:pt x="35966" y="120000"/>
                </a:lnTo>
                <a:lnTo>
                  <a:pt x="35966" y="67544"/>
                </a:lnTo>
                <a:cubicBezTo>
                  <a:pt x="35966" y="58611"/>
                  <a:pt x="50772" y="51366"/>
                  <a:pt x="69038" y="51366"/>
                </a:cubicBezTo>
                <a:lnTo>
                  <a:pt x="84033" y="51366"/>
                </a:lnTo>
                <a:lnTo>
                  <a:pt x="84033" y="67544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3635375" y="1341437"/>
            <a:ext cx="500062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Ø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Shape 256"/>
          <p:cNvGraphicFramePr/>
          <p:nvPr/>
        </p:nvGraphicFramePr>
        <p:xfrm>
          <a:off x="395287" y="22050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1036625"/>
                <a:gridCol w="1196975"/>
                <a:gridCol w="1195375"/>
                <a:gridCol w="887400"/>
                <a:gridCol w="1116000"/>
                <a:gridCol w="1116000"/>
                <a:gridCol w="168275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Quien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hierro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mata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hierro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muere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032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SPrep-CCM, Instr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SPrep-CCM, Instr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35025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N-</a:t>
                      </a:r>
                      <a:r>
                        <a:rPr lang="en-US" sz="19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OR. SUBORD. ADJETIVA DE RELATIVO </a:t>
                      </a:r>
                      <a:r>
                        <a:rPr lang="en-US" sz="22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SUSTANTIVADA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575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</a:t>
                      </a:r>
                      <a:r>
                        <a:rPr lang="en-US" sz="19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9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7350"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9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63875" marR="638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0" y="476250"/>
            <a:ext cx="9144000" cy="850899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Y SIN ANTECEDENTE EXPRESO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259" name="Shape 259"/>
          <p:cNvSpPr/>
          <p:nvPr/>
        </p:nvSpPr>
        <p:spPr>
          <a:xfrm flipH="1">
            <a:off x="468312" y="1557337"/>
            <a:ext cx="785811" cy="669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3772"/>
                </a:moveTo>
                <a:lnTo>
                  <a:pt x="84033" y="0"/>
                </a:lnTo>
                <a:lnTo>
                  <a:pt x="84033" y="16177"/>
                </a:lnTo>
                <a:lnTo>
                  <a:pt x="69038" y="16177"/>
                </a:lnTo>
                <a:cubicBezTo>
                  <a:pt x="30911" y="16177"/>
                  <a:pt x="0" y="39177"/>
                  <a:pt x="0" y="67544"/>
                </a:cubicBezTo>
                <a:lnTo>
                  <a:pt x="0" y="120000"/>
                </a:lnTo>
                <a:lnTo>
                  <a:pt x="35966" y="120000"/>
                </a:lnTo>
                <a:lnTo>
                  <a:pt x="35966" y="67544"/>
                </a:lnTo>
                <a:cubicBezTo>
                  <a:pt x="35966" y="58611"/>
                  <a:pt x="50772" y="51366"/>
                  <a:pt x="69038" y="51366"/>
                </a:cubicBezTo>
                <a:lnTo>
                  <a:pt x="84033" y="51366"/>
                </a:lnTo>
                <a:lnTo>
                  <a:pt x="84033" y="67544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0" y="1484312"/>
            <a:ext cx="498475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Shape 265"/>
          <p:cNvGraphicFramePr/>
          <p:nvPr/>
        </p:nvGraphicFramePr>
        <p:xfrm>
          <a:off x="468312" y="19161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1138225"/>
                <a:gridCol w="946150"/>
                <a:gridCol w="942975"/>
                <a:gridCol w="925500"/>
                <a:gridCol w="927100"/>
                <a:gridCol w="1084250"/>
                <a:gridCol w="950900"/>
                <a:gridCol w="9509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[Ellos, ellas]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Viven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ciudad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donde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[ellos, ellas]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03250">
                <a:tc row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1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SAdv-CCL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032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9064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 DE RELATIVO-Adyacente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1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16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SPrep-CCL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1625"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7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59025" marR="590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0" y="476250"/>
            <a:ext cx="9144000" cy="850899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Y SIN ANTECEDENTE EXPRESO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268" name="Shape 268"/>
          <p:cNvSpPr/>
          <p:nvPr/>
        </p:nvSpPr>
        <p:spPr>
          <a:xfrm flipH="1">
            <a:off x="4500561" y="1412875"/>
            <a:ext cx="1754187" cy="431799"/>
          </a:xfrm>
          <a:prstGeom prst="curvedDownArrow">
            <a:avLst>
              <a:gd name="adj1" fmla="val 15108"/>
              <a:gd name="adj2" fmla="val 19977"/>
              <a:gd name="adj3" fmla="val 25000"/>
            </a:avLst>
          </a:prstGeom>
          <a:solidFill>
            <a:srgbClr val="FF0000"/>
          </a:solidFill>
          <a:ln w="38100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Shape 273"/>
          <p:cNvGraphicFramePr/>
          <p:nvPr/>
        </p:nvGraphicFramePr>
        <p:xfrm>
          <a:off x="468312" y="2060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1933575"/>
                <a:gridCol w="1931975"/>
                <a:gridCol w="1701800"/>
                <a:gridCol w="1700200"/>
                <a:gridCol w="962025"/>
              </a:tblGrid>
              <a:tr h="6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[Ellos, ellas]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Viven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donde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trabajan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[Ellos, ellas]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3725"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Subordinador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76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SAdv-CCL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937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37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ADVERBIAL DE LUGAR-CCLugar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7650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56350" marR="563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0" y="476250"/>
            <a:ext cx="8964612" cy="777875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RELATIVO: 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ANTECEDENTE Y SIN ANTECEDENTE EXPRESO</a:t>
            </a:r>
            <a:b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  <p:sp>
        <p:nvSpPr>
          <p:cNvPr id="276" name="Shape 276"/>
          <p:cNvSpPr/>
          <p:nvPr/>
        </p:nvSpPr>
        <p:spPr>
          <a:xfrm flipH="1">
            <a:off x="4500562" y="1412875"/>
            <a:ext cx="787400" cy="669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3772"/>
                </a:moveTo>
                <a:lnTo>
                  <a:pt x="84033" y="0"/>
                </a:lnTo>
                <a:lnTo>
                  <a:pt x="84033" y="16177"/>
                </a:lnTo>
                <a:lnTo>
                  <a:pt x="69038" y="16177"/>
                </a:lnTo>
                <a:cubicBezTo>
                  <a:pt x="30911" y="16177"/>
                  <a:pt x="0" y="39177"/>
                  <a:pt x="0" y="67544"/>
                </a:cubicBezTo>
                <a:lnTo>
                  <a:pt x="0" y="120000"/>
                </a:lnTo>
                <a:lnTo>
                  <a:pt x="35966" y="120000"/>
                </a:lnTo>
                <a:lnTo>
                  <a:pt x="35966" y="67544"/>
                </a:lnTo>
                <a:cubicBezTo>
                  <a:pt x="35966" y="58611"/>
                  <a:pt x="50772" y="51366"/>
                  <a:pt x="69038" y="51366"/>
                </a:cubicBezTo>
                <a:lnTo>
                  <a:pt x="84033" y="51366"/>
                </a:lnTo>
                <a:lnTo>
                  <a:pt x="84033" y="67544"/>
                </a:lnTo>
                <a:close/>
              </a:path>
            </a:pathLst>
          </a:custGeom>
          <a:solidFill>
            <a:srgbClr val="FF0000"/>
          </a:solidFill>
          <a:ln w="38100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/>
        </p:nvSpPr>
        <p:spPr>
          <a:xfrm>
            <a:off x="3995737" y="1341437"/>
            <a:ext cx="498475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van introducidas por un relativo.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Noto Symbol"/>
              <a:buChar char="✓"/>
            </a:pPr>
            <a:r>
              <a:rPr lang="en-US" sz="3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El núcleo verbal es un participio que concuerda en género y número con el sustantivo al que se refiere</a:t>
            </a:r>
            <a:r>
              <a:rPr lang="en-US" sz="30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directamente o a través de un verbo.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funciones sintácticas que pueden desempeñar estas construcciones son: </a:t>
            </a:r>
            <a:r>
              <a:rPr lang="en-US" sz="3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Adyacente, Complemento Predicativo y Atributo.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000" b="1" i="0" u="none" strike="noStrike" cap="none">
              <a:solidFill>
                <a:srgbClr val="4F62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06436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PARTICIPIO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Shape 28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38150" y="1584325"/>
            <a:ext cx="8340725" cy="4810124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PARTICIPIO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0" y="476250"/>
            <a:ext cx="9144000" cy="720724"/>
          </a:xfrm>
          <a:prstGeom prst="rect">
            <a:avLst/>
          </a:prstGeom>
          <a:solidFill>
            <a:srgbClr val="77933C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 SUBORDINADAS ADJETIVAS DE PARTICIPIO</a:t>
            </a:r>
          </a:p>
        </p:txBody>
      </p:sp>
      <p:graphicFrame>
        <p:nvGraphicFramePr>
          <p:cNvPr id="295" name="Shape 295"/>
          <p:cNvGraphicFramePr/>
          <p:nvPr/>
        </p:nvGraphicFramePr>
        <p:xfrm>
          <a:off x="323850" y="162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663575"/>
                <a:gridCol w="560375"/>
                <a:gridCol w="1079500"/>
                <a:gridCol w="576250"/>
                <a:gridCol w="649275"/>
                <a:gridCol w="792150"/>
                <a:gridCol w="1290625"/>
                <a:gridCol w="1084250"/>
                <a:gridCol w="504825"/>
                <a:gridCol w="12239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[Yo]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encontré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fiesta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disfrazado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ridícula-mente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marciano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0825"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08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000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SAdv-CCM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SPrep-CRég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08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52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SPrep-CCL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ADJETIVA. CONSTRUCCIÓN DE PARTICIPIO-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CPvo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SUJ.</a:t>
                      </a: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OMI.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 PREDICADO VERBAL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0825">
                <a:tc gridSpan="10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L="54675" marR="54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" name="Shape 296"/>
          <p:cNvSpPr txBox="1"/>
          <p:nvPr/>
        </p:nvSpPr>
        <p:spPr>
          <a:xfrm>
            <a:off x="0" y="0"/>
            <a:ext cx="2973386" cy="47624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MODELO DE ANÁLISIS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CLASES DE </a:t>
            </a:r>
            <a:br>
              <a:rPr lang="en-US"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 strike="noStrike" cap="none">
                <a:solidFill>
                  <a:srgbClr val="4A452A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</a:t>
            </a:r>
          </a:p>
        </p:txBody>
      </p:sp>
      <p:pic>
        <p:nvPicPr>
          <p:cNvPr id="96" name="Shape 9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38150" y="1566862"/>
            <a:ext cx="8272461" cy="4595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7525" y="3573462"/>
            <a:ext cx="2276475" cy="215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95287" y="1700211"/>
            <a:ext cx="7993062" cy="4924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Noto Symbol"/>
              <a:buChar char="✓"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Los relativos sustituyen en la oración subordinada al sustantivo al que se refieren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que aparece normalmente delante de él (por eso se le llama </a:t>
            </a:r>
            <a:r>
              <a:rPr lang="en-US" sz="3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antecedente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 los relativos poseen naturaleza </a:t>
            </a:r>
            <a:r>
              <a:rPr lang="en-US" sz="32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anafórica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lang="en-US" sz="32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 noticia </a:t>
            </a:r>
            <a:r>
              <a:rPr lang="en-US" sz="3200" b="1" i="0" u="sng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he escuchado </a:t>
            </a:r>
            <a:r>
              <a:rPr lang="en-US" sz="32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 alarmante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200" b="1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 flipH="1">
            <a:off x="1763712" y="6021387"/>
            <a:ext cx="1223961" cy="431799"/>
          </a:xfrm>
          <a:prstGeom prst="curvedUpArrow">
            <a:avLst>
              <a:gd name="adj1" fmla="val 17790"/>
              <a:gd name="adj2" fmla="val 20648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95287" y="188911"/>
            <a:ext cx="8229600" cy="576262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395287" y="908050"/>
            <a:ext cx="8229600" cy="57626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LOS RELATIVOS: DEFINICIÓN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6486" y="5021262"/>
            <a:ext cx="1687511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250825" y="1196975"/>
            <a:ext cx="8642349" cy="5327649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En la oración compleja los relativos introducen la oración subordinada adjetiva de relativo que desempeña siempre la función de </a:t>
            </a:r>
            <a:r>
              <a:rPr lang="en-US" sz="3200" b="1" i="0" u="sng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Adyacente</a:t>
            </a: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sng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dentro de un SN</a:t>
            </a: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B0F0"/>
              </a:buClr>
              <a:buSzPct val="114285"/>
              <a:buFont typeface="Noto Symbol"/>
              <a:buChar char="•"/>
            </a:pPr>
            <a:r>
              <a:rPr lang="en-US" sz="2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Las personas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[que tienen dinero]</a:t>
            </a:r>
            <a:r>
              <a:rPr lang="en-US" sz="2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dieron su opinión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D0D0D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   Det        N                       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Ady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</a:t>
            </a: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SN-Suj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B0F0"/>
              </a:buClr>
              <a:buSzPct val="114285"/>
              <a:buFont typeface="Noto Symbol"/>
              <a:buChar char="•"/>
            </a:pPr>
            <a:r>
              <a:rPr lang="en-US" sz="2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Las   personas</a:t>
            </a:r>
            <a:r>
              <a:rPr lang="en-US" sz="32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adineradas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dieron su opinión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Det       N         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SAdj-Ady</a:t>
            </a:r>
          </a:p>
        </p:txBody>
      </p:sp>
      <p:sp>
        <p:nvSpPr>
          <p:cNvPr id="112" name="Shape 112"/>
          <p:cNvSpPr/>
          <p:nvPr/>
        </p:nvSpPr>
        <p:spPr>
          <a:xfrm>
            <a:off x="611187" y="3284537"/>
            <a:ext cx="5329237" cy="1152525"/>
          </a:xfrm>
          <a:prstGeom prst="flowChartProcess">
            <a:avLst/>
          </a:prstGeom>
          <a:noFill/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684212" y="4868862"/>
            <a:ext cx="4103687" cy="1152525"/>
          </a:xfrm>
          <a:prstGeom prst="flowChartProcess">
            <a:avLst/>
          </a:prstGeom>
          <a:noFill/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2268536" y="6092825"/>
            <a:ext cx="11557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SN-Suj</a:t>
            </a:r>
          </a:p>
        </p:txBody>
      </p:sp>
      <p:sp>
        <p:nvSpPr>
          <p:cNvPr id="115" name="Shape 115"/>
          <p:cNvSpPr/>
          <p:nvPr/>
        </p:nvSpPr>
        <p:spPr>
          <a:xfrm flipH="1">
            <a:off x="1979612" y="3716337"/>
            <a:ext cx="1223961" cy="433386"/>
          </a:xfrm>
          <a:prstGeom prst="curvedUpArrow">
            <a:avLst>
              <a:gd name="adj1" fmla="val 17776"/>
              <a:gd name="adj2" fmla="val 20644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50825" y="188911"/>
            <a:ext cx="8642349" cy="417511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250825" y="692150"/>
            <a:ext cx="8642349" cy="43338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LOS RELATIVOS: DEFINICIÓN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54037" y="2170111"/>
            <a:ext cx="8035924" cy="403542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468312" y="981075"/>
            <a:ext cx="8207375" cy="7921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CLASES DE RELATIVOS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90537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Shape 129"/>
          <p:cNvGraphicFramePr/>
          <p:nvPr/>
        </p:nvGraphicFramePr>
        <p:xfrm>
          <a:off x="468312" y="1628775"/>
          <a:ext cx="8208925" cy="4968875"/>
        </p:xfrm>
        <a:graphic>
          <a:graphicData uri="http://schemas.openxmlformats.org/drawingml/2006/table">
            <a:tbl>
              <a:tblPr>
                <a:noFill/>
                <a:tableStyleId>{08D76166-AA8C-4FA6-BB25-E78C4E5BAE48}</a:tableStyleId>
              </a:tblPr>
              <a:tblGrid>
                <a:gridCol w="1939925"/>
                <a:gridCol w="2014525"/>
                <a:gridCol w="2201850"/>
                <a:gridCol w="2052625"/>
              </a:tblGrid>
              <a:tr h="676275"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Singular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1" i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Plural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0" i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Masculino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0" i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Femenino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0" i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Masculino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b="0" i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Femenino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676275">
                <a:tc gridSpan="4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6275"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CUAL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CUALES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6275"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QUIEN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QUIENES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11225"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7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CUANTO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7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CUANTA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7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CUANTOS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7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CUANTAS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7D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CUYO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CUYA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CUYOS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4F6228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CUYAS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90537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68312" y="908050"/>
            <a:ext cx="8207375" cy="5762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CLASES DE RELATIVOS: </a:t>
            </a:r>
            <a:r>
              <a:rPr lang="en-US" sz="2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DETERMINATIVOS Y PRONOMBRES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250825" y="1773236"/>
            <a:ext cx="8569325" cy="4679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3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30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30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-US" sz="3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quien</a:t>
            </a:r>
            <a:r>
              <a:rPr lang="en-US" sz="3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siempre </a:t>
            </a:r>
            <a:r>
              <a:rPr lang="en-US" sz="30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pronombres</a:t>
            </a:r>
            <a:r>
              <a:rPr lang="en-US" sz="30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Cuyo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funciona como </a:t>
            </a:r>
            <a:r>
              <a:rPr lang="en-US" sz="30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determinante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[es relativo y funciona como determinante posesivo]</a:t>
            </a:r>
            <a:r>
              <a:rPr lang="en-US" sz="3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Cuanto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</a:t>
            </a:r>
            <a:r>
              <a:rPr lang="en-US" sz="30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determinativo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cuando acompaña a un sustantivo y </a:t>
            </a:r>
            <a:r>
              <a:rPr lang="en-US" sz="3000" b="1" i="1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pronombre</a:t>
            </a:r>
            <a:r>
              <a:rPr lang="en-US" sz="30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sustituye al sustantivo.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4F6228"/>
              </a:buClr>
              <a:buSzPct val="100000"/>
              <a:buFont typeface="Arial"/>
              <a:buChar char="•"/>
            </a:pPr>
            <a:r>
              <a:rPr lang="en-US" sz="3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Los relativos pueden ir precedidos de preposición</a:t>
            </a:r>
            <a:r>
              <a:rPr lang="en-US" sz="3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3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3000" b="1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pueden ir precedidos también por el artículo.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17511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68312" y="908050"/>
            <a:ext cx="8207375" cy="5762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CLASES DE RELATIVOS: DETERMINATIVOS Y PRONOMBRES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2987" y="1700211"/>
            <a:ext cx="6842124" cy="288131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187450" y="4221162"/>
            <a:ext cx="7272336" cy="180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Esa es la casa </a:t>
            </a:r>
            <a:r>
              <a:rPr lang="en-US" sz="40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donde</a:t>
            </a: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vivo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059111" y="1916111"/>
            <a:ext cx="2166936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4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Donde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3132136" y="3429000"/>
            <a:ext cx="2165350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4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3059111" y="2636836"/>
            <a:ext cx="2592387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4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Cuando</a:t>
            </a:r>
          </a:p>
        </p:txBody>
      </p:sp>
      <p:sp>
        <p:nvSpPr>
          <p:cNvPr id="148" name="Shape 148"/>
          <p:cNvSpPr/>
          <p:nvPr/>
        </p:nvSpPr>
        <p:spPr>
          <a:xfrm flipH="1">
            <a:off x="4356099" y="5445125"/>
            <a:ext cx="1295400" cy="576262"/>
          </a:xfrm>
          <a:prstGeom prst="curvedUpArrow">
            <a:avLst>
              <a:gd name="adj1" fmla="val 16796"/>
              <a:gd name="adj2" fmla="val 20399"/>
              <a:gd name="adj3" fmla="val 54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90537"/>
          </a:xfrm>
          <a:prstGeom prst="rect">
            <a:avLst/>
          </a:prstGeom>
          <a:solidFill>
            <a:srgbClr val="4F6228"/>
          </a:solidFill>
          <a:ln w="9525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ORACIONES SUBORDINADAS ADJETIVAS DE RELATIVO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68312" y="908050"/>
            <a:ext cx="8207375" cy="5762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CLASES DE RELATIVOS: ADVERBIOS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1052</Words>
  <PresentationFormat>Presentación en pantalla (4:3)</PresentationFormat>
  <Paragraphs>630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LAS ORACIONES  SUBORDINADAS  ADJETIVAS</vt:lpstr>
      <vt:lpstr>ORACIONES SUBORDINADAS ADJETIVAS CARACTERÍSTICAS Y FUNCIONES SINTÁCTICAS</vt:lpstr>
      <vt:lpstr>CLASES DE  ORACIONES SUBORDINADAS ADJETIVAS</vt:lpstr>
      <vt:lpstr>ORACIONES SUBORDINADAS ADJETIVAS DE RELATIVO</vt:lpstr>
      <vt:lpstr>ORACIONES SUBORDINADAS ADJETIVAS DE RELATIVO</vt:lpstr>
      <vt:lpstr>ORACIONES SUBORDINADAS ADJETIVAS DE RELATIVO</vt:lpstr>
      <vt:lpstr>ORACIONES SUBORDINADAS ADJETIVAS DE RELATIVO</vt:lpstr>
      <vt:lpstr>ORACIONES SUBORDINADAS ADJETIVAS DE RELATIVO</vt:lpstr>
      <vt:lpstr>ORACIONES SUBORDINADAS ADJETIVAS DE RELATIVO</vt:lpstr>
      <vt:lpstr>ORACIONES SUBORDINADAS ADJETIVAS DE RELATIVO</vt:lpstr>
      <vt:lpstr>ORACIONES  SUBORDINADAS ADJETIVAS DE RELATIVO</vt:lpstr>
      <vt:lpstr>Diapositiva 12</vt:lpstr>
      <vt:lpstr>ORACIONES SUBORDINADAS ADJETIVAS DE RELATIVO</vt:lpstr>
      <vt:lpstr>ORACIONES SUBORDINADAS ADJETIVAS DE RELATIVO</vt:lpstr>
      <vt:lpstr>ORACIONES SUBORDINADAS ADJETIVAS DE RELATIVO</vt:lpstr>
      <vt:lpstr>ORACIONES  SUBORDINADAS ADJETIVAS DE RELATIVO</vt:lpstr>
      <vt:lpstr>ORACIONES  SUBORDINADAS ADJETIVAS DE RELATIVO</vt:lpstr>
      <vt:lpstr> ORACIONES  SUBORDINADAS ADJETIVAS DE RELATIVO:  CON ANTECEDENTE Y SIN ANTECEDENTE EXPRESO </vt:lpstr>
      <vt:lpstr>Diapositiva 19</vt:lpstr>
      <vt:lpstr> ORACIONES  SUBORDINADAS ADJETIVAS DE RELATIVO:  CON ANTECEDENTE Y SIN ANTECEDENTE EXPRESO </vt:lpstr>
      <vt:lpstr> ORACIONES  SUBORDINADAS ADJETIVAS DE RELATIVO:  CON ANTECEDENTE Y SIN ANTECEDENTE EXPRESO </vt:lpstr>
      <vt:lpstr> ORACIONES  SUBORDINADAS ADJETIVAS DE RELATIVO:  CON ANTECEDENTE Y SIN ANTECEDENTE EXPRESO </vt:lpstr>
      <vt:lpstr> ORACIONES  SUBORDINADAS ADJETIVAS DE RELATIVO:  CON ANTECEDENTE Y SIN ANTECEDENTE EXPRESO </vt:lpstr>
      <vt:lpstr> ORACIONES  SUBORDINADAS ADJETIVAS DE RELATIVO:  CON ANTECEDENTE Y SIN ANTECEDENTE EXPRESO </vt:lpstr>
      <vt:lpstr>ORACIONES  SUBORDINADAS ADJETIVAS DE PARTICIPIO</vt:lpstr>
      <vt:lpstr>ORACIONES  SUBORDINADAS ADJETIVAS DE PARTICIPIO</vt:lpstr>
      <vt:lpstr>ORACIONES  SUBORDINADAS ADJETIVAS DE PARTICIPIO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ORACIONES  SUBORDINADAS  ADJETIVAS</dc:title>
  <dc:creator>Usuario</dc:creator>
  <cp:lastModifiedBy>Usuario</cp:lastModifiedBy>
  <cp:revision>1</cp:revision>
  <dcterms:modified xsi:type="dcterms:W3CDTF">2016-09-10T10:02:51Z</dcterms:modified>
</cp:coreProperties>
</file>