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4EC4A8BC-5E6B-41C9-BFB7-5F05EB35BC7F}">
  <a:tblStyle styleId="{4EC4A8BC-5E6B-41C9-BFB7-5F05EB35BC7F}" styleName="Table_0"/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24" Type="http://schemas.openxmlformats.org/officeDocument/2006/relationships/slide" Target="slides/slide19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9" name="Shape 13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6" name="Shape 14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2" name="Shape 15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9" name="Shape 15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6" name="Shape 16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3" name="Shape 17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0" name="Shape 18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7" name="Shape 18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3" name="Shape 19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0" name="Shape 20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7" name="Shape 8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3" name="Shape 9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9" name="Shape 9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3" name="Shape 11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9" name="Shape 11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5" name="Shape 12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2" name="Shape 13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Diapositiva de título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Dos objetos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70" name="Shape 70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Encabezado de sección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l">
              <a:spcBef>
                <a:spcPts val="0"/>
              </a:spcBef>
              <a:defRPr b="1" sz="4000" cap="none"/>
            </a:lvl1pPr>
            <a:lvl2pPr lvl="1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2000">
                <a:solidFill>
                  <a:srgbClr val="888888"/>
                </a:solidFill>
              </a:defRPr>
            </a:lvl1pPr>
            <a:lvl2pPr indent="0" lvl="1" marL="457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800">
                <a:solidFill>
                  <a:srgbClr val="888888"/>
                </a:solidFill>
              </a:defRPr>
            </a:lvl2pPr>
            <a:lvl3pPr indent="0" lvl="2" marL="914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3pPr>
            <a:lvl4pPr indent="0" lvl="3" marL="1371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4pPr>
            <a:lvl5pPr indent="0" lvl="4" marL="18288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5pPr>
            <a:lvl6pPr indent="0" lvl="5" marL="22860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indent="0" lvl="6" marL="2743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indent="0" lvl="7" marL="3200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indent="0" lvl="8" marL="3657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ítulo y objetos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En blanco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Título vertical y texto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ítulo y texto vertical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 rot="5400000">
            <a:off x="2309018" y="-251619"/>
            <a:ext cx="4525961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Imagen con título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 b="1" sz="2000"/>
            </a:lvl1pPr>
            <a:lvl2pPr lvl="1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898989"/>
              </a:buClr>
              <a:buFont typeface="Calibri"/>
              <a:buNone/>
              <a:defRPr b="0" i="0" sz="3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Font typeface="Arial"/>
              <a:buNone/>
              <a:defRPr b="0" i="0" sz="2800" u="none" cap="none" strike="noStrike"/>
            </a:lvl2pPr>
            <a:lvl3pPr indent="0" lvl="2" marL="914400" marR="0" rtl="0" algn="l">
              <a:spcBef>
                <a:spcPts val="0"/>
              </a:spcBef>
              <a:buFont typeface="Arial"/>
              <a:buNone/>
              <a:defRPr b="0" i="0" sz="2400" u="none" cap="none" strike="noStrike"/>
            </a:lvl3pPr>
            <a:lvl4pPr indent="0" lvl="3" marL="1371600" marR="0" rtl="0" algn="l">
              <a:spcBef>
                <a:spcPts val="0"/>
              </a:spcBef>
              <a:buFont typeface="Arial"/>
              <a:buNone/>
              <a:defRPr b="0" i="0" sz="2000" u="none" cap="none" strike="noStrike"/>
            </a:lvl4pPr>
            <a:lvl5pPr indent="0" lvl="4" marL="1828800" marR="0" rtl="0" algn="l">
              <a:spcBef>
                <a:spcPts val="0"/>
              </a:spcBef>
              <a:buFont typeface="Arial"/>
              <a:buNone/>
              <a:defRPr b="0" i="0" sz="2000" u="none" cap="none" strike="noStrike"/>
            </a:lvl5pPr>
            <a:lvl6pPr indent="0" lvl="5" marL="2286000" marR="0" rtl="0" algn="l">
              <a:spcBef>
                <a:spcPts val="0"/>
              </a:spcBef>
              <a:buFont typeface="Arial"/>
              <a:buNone/>
              <a:defRPr b="0" i="0" sz="2000" u="none" cap="none" strike="noStrike"/>
            </a:lvl6pPr>
            <a:lvl7pPr indent="0" lvl="6" marL="2743200" marR="0" rtl="0" algn="l">
              <a:spcBef>
                <a:spcPts val="0"/>
              </a:spcBef>
              <a:buFont typeface="Arial"/>
              <a:buNone/>
              <a:defRPr b="0" i="0" sz="2000" u="none" cap="none" strike="noStrike"/>
            </a:lvl7pPr>
            <a:lvl8pPr indent="0" lvl="7" marL="3200400" marR="0" rtl="0" algn="l">
              <a:spcBef>
                <a:spcPts val="0"/>
              </a:spcBef>
              <a:buFont typeface="Arial"/>
              <a:buNone/>
              <a:defRPr b="0" i="0" sz="2000" u="none" cap="none" strike="noStrike"/>
            </a:lvl8pPr>
            <a:lvl9pPr indent="0" lvl="8" marL="3657600" marR="0" rtl="0" algn="l">
              <a:spcBef>
                <a:spcPts val="0"/>
              </a:spcBef>
              <a:buFont typeface="Arial"/>
              <a:buNone/>
              <a:defRPr b="0" i="0" sz="2000" u="none" cap="none" strike="noStrike"/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Calibri"/>
              <a:buNone/>
              <a:defRPr sz="1400"/>
            </a:lvl1pPr>
            <a:lvl2pPr indent="0" lvl="1" marL="457200" rtl="0">
              <a:spcBef>
                <a:spcPts val="0"/>
              </a:spcBef>
              <a:buFont typeface="Calibri"/>
              <a:buNone/>
              <a:defRPr sz="1200"/>
            </a:lvl2pPr>
            <a:lvl3pPr indent="0" lvl="2" marL="914400" rtl="0">
              <a:spcBef>
                <a:spcPts val="0"/>
              </a:spcBef>
              <a:buFont typeface="Calibri"/>
              <a:buNone/>
              <a:defRPr sz="1000"/>
            </a:lvl3pPr>
            <a:lvl4pPr indent="0" lvl="3" marL="1371600" rtl="0">
              <a:spcBef>
                <a:spcPts val="0"/>
              </a:spcBef>
              <a:buFont typeface="Calibri"/>
              <a:buNone/>
              <a:defRPr sz="900"/>
            </a:lvl4pPr>
            <a:lvl5pPr indent="0" lvl="4" marL="1828800" rtl="0">
              <a:spcBef>
                <a:spcPts val="0"/>
              </a:spcBef>
              <a:buFont typeface="Calibri"/>
              <a:buNone/>
              <a:defRPr sz="900"/>
            </a:lvl5pPr>
            <a:lvl6pPr indent="0" lvl="5" marL="2286000" rtl="0">
              <a:spcBef>
                <a:spcPts val="0"/>
              </a:spcBef>
              <a:buFont typeface="Calibri"/>
              <a:buNone/>
              <a:defRPr sz="900"/>
            </a:lvl6pPr>
            <a:lvl7pPr indent="0" lvl="6" marL="2743200" rtl="0">
              <a:spcBef>
                <a:spcPts val="0"/>
              </a:spcBef>
              <a:buFont typeface="Calibri"/>
              <a:buNone/>
              <a:defRPr sz="900"/>
            </a:lvl7pPr>
            <a:lvl8pPr indent="0" lvl="7" marL="3200400" rtl="0">
              <a:spcBef>
                <a:spcPts val="0"/>
              </a:spcBef>
              <a:buFont typeface="Calibri"/>
              <a:buNone/>
              <a:defRPr sz="900"/>
            </a:lvl8pPr>
            <a:lvl9pPr indent="0" lvl="8" marL="3657600" rtl="0">
              <a:spcBef>
                <a:spcPts val="0"/>
              </a:spcBef>
              <a:buFont typeface="Calibri"/>
              <a:buNone/>
              <a:defRPr sz="900"/>
            </a:lvl9pPr>
          </a:lstStyle>
          <a:p/>
        </p:txBody>
      </p:sp>
      <p:sp>
        <p:nvSpPr>
          <p:cNvPr id="43" name="Shape 43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4" name="Shape 4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ido con título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 b="1" sz="2000"/>
            </a:lvl1pPr>
            <a:lvl2pPr lvl="1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 sz="3200"/>
            </a:lvl1pPr>
            <a:lvl2pPr lvl="1" rtl="0">
              <a:spcBef>
                <a:spcPts val="0"/>
              </a:spcBef>
              <a:defRPr sz="2800"/>
            </a:lvl2pPr>
            <a:lvl3pPr lvl="2" rtl="0">
              <a:spcBef>
                <a:spcPts val="0"/>
              </a:spcBef>
              <a:defRPr sz="2400"/>
            </a:lvl3pPr>
            <a:lvl4pPr lvl="3" rtl="0">
              <a:spcBef>
                <a:spcPts val="0"/>
              </a:spcBef>
              <a:defRPr sz="2000"/>
            </a:lvl4pPr>
            <a:lvl5pPr lvl="4" rtl="0">
              <a:spcBef>
                <a:spcPts val="0"/>
              </a:spcBef>
              <a:defRPr sz="2000"/>
            </a:lvl5pPr>
            <a:lvl6pPr lvl="5" rtl="0">
              <a:spcBef>
                <a:spcPts val="0"/>
              </a:spcBef>
              <a:defRPr sz="2000"/>
            </a:lvl6pPr>
            <a:lvl7pPr lvl="6" rtl="0">
              <a:spcBef>
                <a:spcPts val="0"/>
              </a:spcBef>
              <a:defRPr sz="2000"/>
            </a:lvl7pPr>
            <a:lvl8pPr lvl="7" rtl="0">
              <a:spcBef>
                <a:spcPts val="0"/>
              </a:spcBef>
              <a:defRPr sz="2000"/>
            </a:lvl8pPr>
            <a:lvl9pPr lvl="8" rtl="0">
              <a:spcBef>
                <a:spcPts val="0"/>
              </a:spcBef>
              <a:defRPr sz="2000"/>
            </a:lvl9pPr>
          </a:lstStyle>
          <a:p/>
        </p:txBody>
      </p:sp>
      <p:sp>
        <p:nvSpPr>
          <p:cNvPr id="49" name="Shape 4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Calibri"/>
              <a:buNone/>
              <a:defRPr sz="1400"/>
            </a:lvl1pPr>
            <a:lvl2pPr indent="0" lvl="1" marL="457200" rtl="0">
              <a:spcBef>
                <a:spcPts val="0"/>
              </a:spcBef>
              <a:buFont typeface="Calibri"/>
              <a:buNone/>
              <a:defRPr sz="1200"/>
            </a:lvl2pPr>
            <a:lvl3pPr indent="0" lvl="2" marL="914400" rtl="0">
              <a:spcBef>
                <a:spcPts val="0"/>
              </a:spcBef>
              <a:buFont typeface="Calibri"/>
              <a:buNone/>
              <a:defRPr sz="1000"/>
            </a:lvl3pPr>
            <a:lvl4pPr indent="0" lvl="3" marL="1371600" rtl="0">
              <a:spcBef>
                <a:spcPts val="0"/>
              </a:spcBef>
              <a:buFont typeface="Calibri"/>
              <a:buNone/>
              <a:defRPr sz="900"/>
            </a:lvl4pPr>
            <a:lvl5pPr indent="0" lvl="4" marL="1828800" rtl="0">
              <a:spcBef>
                <a:spcPts val="0"/>
              </a:spcBef>
              <a:buFont typeface="Calibri"/>
              <a:buNone/>
              <a:defRPr sz="900"/>
            </a:lvl5pPr>
            <a:lvl6pPr indent="0" lvl="5" marL="2286000" rtl="0">
              <a:spcBef>
                <a:spcPts val="0"/>
              </a:spcBef>
              <a:buFont typeface="Calibri"/>
              <a:buNone/>
              <a:defRPr sz="900"/>
            </a:lvl6pPr>
            <a:lvl7pPr indent="0" lvl="6" marL="2743200" rtl="0">
              <a:spcBef>
                <a:spcPts val="0"/>
              </a:spcBef>
              <a:buFont typeface="Calibri"/>
              <a:buNone/>
              <a:defRPr sz="900"/>
            </a:lvl7pPr>
            <a:lvl8pPr indent="0" lvl="7" marL="3200400" rtl="0">
              <a:spcBef>
                <a:spcPts val="0"/>
              </a:spcBef>
              <a:buFont typeface="Calibri"/>
              <a:buNone/>
              <a:defRPr sz="900"/>
            </a:lvl8pPr>
            <a:lvl9pPr indent="0" lvl="8" marL="3657600" rtl="0">
              <a:spcBef>
                <a:spcPts val="0"/>
              </a:spcBef>
              <a:buFont typeface="Calibri"/>
              <a:buNone/>
              <a:defRPr sz="900"/>
            </a:lvl9pPr>
          </a:lstStyle>
          <a:p/>
        </p:txBody>
      </p:sp>
      <p:sp>
        <p:nvSpPr>
          <p:cNvPr id="50" name="Shape 5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Sólo el título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ación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>
              <a:spcBef>
                <a:spcPts val="0"/>
              </a:spcBef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Calibri"/>
              <a:buNone/>
              <a:defRPr b="1" sz="2400"/>
            </a:lvl1pPr>
            <a:lvl2pPr indent="0" lvl="1" marL="457200" rtl="0">
              <a:spcBef>
                <a:spcPts val="0"/>
              </a:spcBef>
              <a:buFont typeface="Calibri"/>
              <a:buNone/>
              <a:defRPr b="1" sz="2000"/>
            </a:lvl2pPr>
            <a:lvl3pPr indent="0" lvl="2" marL="914400" rtl="0">
              <a:spcBef>
                <a:spcPts val="0"/>
              </a:spcBef>
              <a:buFont typeface="Calibri"/>
              <a:buNone/>
              <a:defRPr b="1" sz="1800"/>
            </a:lvl3pPr>
            <a:lvl4pPr indent="0" lvl="3" marL="1371600" rtl="0">
              <a:spcBef>
                <a:spcPts val="0"/>
              </a:spcBef>
              <a:buFont typeface="Calibri"/>
              <a:buNone/>
              <a:defRPr b="1" sz="1600"/>
            </a:lvl4pPr>
            <a:lvl5pPr indent="0" lvl="4" marL="1828800" rtl="0">
              <a:spcBef>
                <a:spcPts val="0"/>
              </a:spcBef>
              <a:buFont typeface="Calibri"/>
              <a:buNone/>
              <a:defRPr b="1" sz="1600"/>
            </a:lvl5pPr>
            <a:lvl6pPr indent="0" lvl="5" marL="2286000" rtl="0">
              <a:spcBef>
                <a:spcPts val="0"/>
              </a:spcBef>
              <a:buFont typeface="Calibri"/>
              <a:buNone/>
              <a:defRPr b="1" sz="1600"/>
            </a:lvl6pPr>
            <a:lvl7pPr indent="0" lvl="6" marL="2743200" rtl="0">
              <a:spcBef>
                <a:spcPts val="0"/>
              </a:spcBef>
              <a:buFont typeface="Calibri"/>
              <a:buNone/>
              <a:defRPr b="1" sz="1600"/>
            </a:lvl7pPr>
            <a:lvl8pPr indent="0" lvl="7" marL="3200400" rtl="0">
              <a:spcBef>
                <a:spcPts val="0"/>
              </a:spcBef>
              <a:buFont typeface="Calibri"/>
              <a:buNone/>
              <a:defRPr b="1" sz="1600"/>
            </a:lvl8pPr>
            <a:lvl9pPr indent="0" lvl="8" marL="3657600" rtl="0">
              <a:spcBef>
                <a:spcPts val="0"/>
              </a:spcBef>
              <a:buFont typeface="Calibri"/>
              <a:buNone/>
              <a:defRPr b="1" sz="1600"/>
            </a:lvl9pPr>
          </a:lstStyle>
          <a:p/>
        </p:txBody>
      </p:sp>
      <p:sp>
        <p:nvSpPr>
          <p:cNvPr id="61" name="Shape 61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/>
        </p:txBody>
      </p:sp>
      <p:sp>
        <p:nvSpPr>
          <p:cNvPr id="62" name="Shape 62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Calibri"/>
              <a:buNone/>
              <a:defRPr b="1" sz="2400"/>
            </a:lvl1pPr>
            <a:lvl2pPr indent="0" lvl="1" marL="457200" rtl="0">
              <a:spcBef>
                <a:spcPts val="0"/>
              </a:spcBef>
              <a:buFont typeface="Calibri"/>
              <a:buNone/>
              <a:defRPr b="1" sz="2000"/>
            </a:lvl2pPr>
            <a:lvl3pPr indent="0" lvl="2" marL="914400" rtl="0">
              <a:spcBef>
                <a:spcPts val="0"/>
              </a:spcBef>
              <a:buFont typeface="Calibri"/>
              <a:buNone/>
              <a:defRPr b="1" sz="1800"/>
            </a:lvl3pPr>
            <a:lvl4pPr indent="0" lvl="3" marL="1371600" rtl="0">
              <a:spcBef>
                <a:spcPts val="0"/>
              </a:spcBef>
              <a:buFont typeface="Calibri"/>
              <a:buNone/>
              <a:defRPr b="1" sz="1600"/>
            </a:lvl4pPr>
            <a:lvl5pPr indent="0" lvl="4" marL="1828800" rtl="0">
              <a:spcBef>
                <a:spcPts val="0"/>
              </a:spcBef>
              <a:buFont typeface="Calibri"/>
              <a:buNone/>
              <a:defRPr b="1" sz="1600"/>
            </a:lvl5pPr>
            <a:lvl6pPr indent="0" lvl="5" marL="2286000" rtl="0">
              <a:spcBef>
                <a:spcPts val="0"/>
              </a:spcBef>
              <a:buFont typeface="Calibri"/>
              <a:buNone/>
              <a:defRPr b="1" sz="1600"/>
            </a:lvl6pPr>
            <a:lvl7pPr indent="0" lvl="6" marL="2743200" rtl="0">
              <a:spcBef>
                <a:spcPts val="0"/>
              </a:spcBef>
              <a:buFont typeface="Calibri"/>
              <a:buNone/>
              <a:defRPr b="1" sz="1600"/>
            </a:lvl7pPr>
            <a:lvl8pPr indent="0" lvl="7" marL="3200400" rtl="0">
              <a:spcBef>
                <a:spcPts val="0"/>
              </a:spcBef>
              <a:buFont typeface="Calibri"/>
              <a:buNone/>
              <a:defRPr b="1" sz="1600"/>
            </a:lvl8pPr>
            <a:lvl9pPr indent="0" lvl="8" marL="3657600" rtl="0">
              <a:spcBef>
                <a:spcPts val="0"/>
              </a:spcBef>
              <a:buFont typeface="Calibri"/>
              <a:buNone/>
              <a:defRPr b="1" sz="1600"/>
            </a:lvl9pPr>
          </a:lstStyle>
          <a:p/>
        </p:txBody>
      </p:sp>
      <p:sp>
        <p:nvSpPr>
          <p:cNvPr id="63" name="Shape 63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/>
        </p:txBody>
      </p:sp>
      <p:sp>
        <p:nvSpPr>
          <p:cNvPr id="64" name="Shape 6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5" name="Shape 6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0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00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ctrTitle"/>
          </p:nvPr>
        </p:nvSpPr>
        <p:spPr>
          <a:xfrm>
            <a:off x="684212" y="2276475"/>
            <a:ext cx="7772400" cy="2665411"/>
          </a:xfrm>
          <a:prstGeom prst="rect">
            <a:avLst/>
          </a:prstGeom>
          <a:noFill/>
          <a:ln cap="flat" cmpd="sng" w="9525">
            <a:solidFill>
              <a:srgbClr val="C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25000"/>
              <a:buFont typeface="Calibri"/>
              <a:buNone/>
            </a:pPr>
            <a:r>
              <a:rPr b="1" i="0" lang="en-US" sz="48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LAS ORACIONES </a:t>
            </a:r>
            <a:br>
              <a:rPr b="1" i="0" lang="en-US" sz="48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48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SUBORDINADAS </a:t>
            </a:r>
            <a:br>
              <a:rPr b="1" i="0" lang="en-US" sz="4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6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SUSTANTIVAS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type="title"/>
          </p:nvPr>
        </p:nvSpPr>
        <p:spPr>
          <a:xfrm>
            <a:off x="457200" y="274637"/>
            <a:ext cx="8229600" cy="850899"/>
          </a:xfrm>
          <a:prstGeom prst="rect">
            <a:avLst/>
          </a:prstGeom>
          <a:noFill/>
          <a:ln cap="flat" cmpd="sng" w="9525">
            <a:solidFill>
              <a:srgbClr val="C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25000"/>
              <a:buFont typeface="Calibri"/>
              <a:buNone/>
            </a:pPr>
            <a:r>
              <a:rPr b="1" i="0" lang="en-US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MODELO DE ANÁLISIS</a:t>
            </a:r>
          </a:p>
        </p:txBody>
      </p:sp>
      <p:sp>
        <p:nvSpPr>
          <p:cNvPr id="142" name="Shape 142"/>
          <p:cNvSpPr/>
          <p:nvPr/>
        </p:nvSpPr>
        <p:spPr>
          <a:xfrm>
            <a:off x="0" y="0"/>
            <a:ext cx="3168650" cy="914400"/>
          </a:xfrm>
          <a:prstGeom prst="roundRect">
            <a:avLst>
              <a:gd fmla="val 16667" name="adj"/>
            </a:avLst>
          </a:prstGeom>
          <a:solidFill>
            <a:srgbClr val="C00000"/>
          </a:solidFill>
          <a:ln cap="flat" cmpd="sng" w="25400">
            <a:solidFill>
              <a:srgbClr val="385D8A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INTERROGATIVAS TOTALES</a:t>
            </a:r>
          </a:p>
        </p:txBody>
      </p:sp>
      <p:graphicFrame>
        <p:nvGraphicFramePr>
          <p:cNvPr id="143" name="Shape 143"/>
          <p:cNvGraphicFramePr/>
          <p:nvPr/>
        </p:nvGraphicFramePr>
        <p:xfrm>
          <a:off x="323850" y="158591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{4EC4A8BC-5E6B-41C9-BFB7-5F05EB35BC7F}</a:tableStyleId>
              </a:tblPr>
              <a:tblGrid>
                <a:gridCol w="1655750"/>
                <a:gridCol w="1008050"/>
                <a:gridCol w="720725"/>
                <a:gridCol w="811200"/>
                <a:gridCol w="661975"/>
                <a:gridCol w="1855775"/>
                <a:gridCol w="498475"/>
                <a:gridCol w="500050"/>
                <a:gridCol w="784225"/>
              </a:tblGrid>
              <a:tr h="2984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400" marL="52400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400" marL="5240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gridSpan="6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b="1" i="1" lang="en-US" sz="17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=eso, =el enfado</a:t>
                      </a:r>
                    </a:p>
                  </a:txBody>
                  <a:tcPr marT="0" marB="0" marR="52400" marL="524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8CACE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</a:tr>
              <a:tr h="5889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7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(Tú)</a:t>
                      </a:r>
                    </a:p>
                  </a:txBody>
                  <a:tcPr marT="0" marB="0" marR="52400" marL="524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7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explíca   </a:t>
                      </a:r>
                    </a:p>
                  </a:txBody>
                  <a:tcPr marT="0" marB="0" marR="52400" marL="524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7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</a:t>
                      </a:r>
                    </a:p>
                  </a:txBody>
                  <a:tcPr marT="0" marB="0" marR="52400" marL="5240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7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</a:t>
                      </a:r>
                    </a:p>
                  </a:txBody>
                  <a:tcPr marT="0" marB="0" marR="52400" marL="524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7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(tú)</a:t>
                      </a:r>
                    </a:p>
                  </a:txBody>
                  <a:tcPr marT="0" marB="0" marR="52400" marL="524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7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     has enfadado</a:t>
                      </a:r>
                    </a:p>
                  </a:txBody>
                  <a:tcPr marT="0" marB="0" marR="52400" marL="524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7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por</a:t>
                      </a:r>
                    </a:p>
                  </a:txBody>
                  <a:tcPr marT="0" marB="0" marR="52400" marL="524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7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</a:t>
                      </a:r>
                    </a:p>
                  </a:txBody>
                  <a:tcPr marT="0" marB="0" marR="52400" marL="524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7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broma</a:t>
                      </a:r>
                    </a:p>
                  </a:txBody>
                  <a:tcPr marT="0" marB="0" marR="52400" marL="524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15900">
                <a:tc rowSpan="5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400" marL="524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4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400" marL="524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4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400" marL="524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400" marL="524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400" marL="524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marca</a:t>
                      </a: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intrans</a:t>
                      </a:r>
                    </a:p>
                  </a:txBody>
                  <a:tcPr marT="0" marB="0" marR="52400" marL="524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1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Enl</a:t>
                      </a:r>
                    </a:p>
                  </a:txBody>
                  <a:tcPr marT="0" marB="0" marR="52400" marL="524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Det</a:t>
                      </a:r>
                    </a:p>
                  </a:txBody>
                  <a:tcPr marT="0" marB="0" marR="52400" marL="524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52400" marL="524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88950">
                <a:tc vMerge="1"/>
                <a:tc vMerge="1"/>
                <a:tc vMerge="1"/>
                <a:tc vMerge="1"/>
                <a:tc vMerge="1"/>
                <a:tc vMerge="1"/>
                <a:tc vMerge="1"/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Término-SN</a:t>
                      </a:r>
                    </a:p>
                  </a:txBody>
                  <a:tcPr marT="0" marB="0" marR="52400" marL="524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</a:tr>
              <a:tr h="314325">
                <a:tc vMerge="1"/>
                <a:tc vMerge="1"/>
                <a:tc vMerge="1"/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52400" marL="524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3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SPrep-CC Causa</a:t>
                      </a:r>
                    </a:p>
                  </a:txBody>
                  <a:tcPr marT="0" marB="0" marR="52400" marL="524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</a:tr>
              <a:tr h="803275">
                <a:tc vMerge="1"/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Nexo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subord</a:t>
                      </a:r>
                    </a:p>
                  </a:txBody>
                  <a:tcPr marT="0" marB="0" marR="52400" marL="524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OMIT</a:t>
                      </a:r>
                    </a:p>
                  </a:txBody>
                  <a:tcPr marT="0" marB="0" marR="52400" marL="524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SV-PREDICADO VERBAL</a:t>
                      </a:r>
                    </a:p>
                  </a:txBody>
                  <a:tcPr marT="0" marB="0" marR="52400" marL="524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</a:tr>
              <a:tr h="841375"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52400" marL="524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SN-CI</a:t>
                      </a:r>
                    </a:p>
                  </a:txBody>
                  <a:tcPr marT="0" marB="0" marR="52400" marL="524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6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4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SUBORDINADA SUSTANTIVA-CD</a:t>
                      </a:r>
                    </a:p>
                  </a:txBody>
                  <a:tcPr marT="0" marB="0" marR="52400" marL="524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8CACE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</a:tr>
              <a:tr h="6429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SUJETO OMITIDO</a:t>
                      </a:r>
                    </a:p>
                  </a:txBody>
                  <a:tcPr marT="0" marB="0" marR="52400" marL="524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8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SV-PREDICADO VERBAL</a:t>
                      </a:r>
                    </a:p>
                  </a:txBody>
                  <a:tcPr marT="0" marB="0" marR="52400" marL="524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322250">
                <a:tc gridSpan="9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COMPLEJA</a:t>
                      </a:r>
                    </a:p>
                  </a:txBody>
                  <a:tcPr marT="0" marB="0" marR="52400" marL="524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8" name="Shape 148"/>
          <p:cNvGraphicFramePr/>
          <p:nvPr/>
        </p:nvGraphicFramePr>
        <p:xfrm>
          <a:off x="395287" y="40481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{4EC4A8BC-5E6B-41C9-BFB7-5F05EB35BC7F}</a:tableStyleId>
              </a:tblPr>
              <a:tblGrid>
                <a:gridCol w="2085975"/>
                <a:gridCol w="1951025"/>
                <a:gridCol w="2220900"/>
                <a:gridCol w="2098675"/>
              </a:tblGrid>
              <a:tr h="981075">
                <a:tc gridSpan="4">
                  <a:txBody>
                    <a:bodyPr>
                      <a:noAutofit/>
                    </a:bodyPr>
                    <a:lstStyle/>
                    <a:p>
                      <a:pPr indent="0" lvl="0" marL="45720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8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DETERMINATIVOS Y PRONOMBRES</a:t>
                      </a:r>
                    </a:p>
                    <a:p>
                      <a:pPr indent="0" lvl="0" marL="45720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8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INTERROGATIVOS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54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</a:tr>
              <a:tr h="490525"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45720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Singular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54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chemeClr val="accent2">
                        <a:alpha val="19607"/>
                      </a:schemeClr>
                    </a:solidFill>
                  </a:tcPr>
                </a:tc>
                <a:tc hMerge="1"/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45720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Plural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54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chemeClr val="accent2">
                        <a:alpha val="19607"/>
                      </a:schemeClr>
                    </a:solidFill>
                  </a:tcPr>
                </a:tc>
                <a:tc hMerge="1"/>
              </a:tr>
              <a:tr h="420675">
                <a:tc>
                  <a:txBody>
                    <a:bodyPr>
                      <a:noAutofit/>
                    </a:bodyPr>
                    <a:lstStyle/>
                    <a:p>
                      <a:pPr indent="0" lvl="0" marL="45720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Masculino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45720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Femenino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45720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Masculino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45720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Femenino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979475">
                <a:tc gridSpan="4">
                  <a:txBody>
                    <a:bodyPr>
                      <a:noAutofit/>
                    </a:bodyPr>
                    <a:lstStyle/>
                    <a:p>
                      <a:pPr indent="0" lvl="0" marL="45720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3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QUÉ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chemeClr val="accent2">
                        <a:alpha val="19607"/>
                      </a:schemeClr>
                    </a:solidFill>
                  </a:tcPr>
                </a:tc>
                <a:tc hMerge="1"/>
                <a:tc hMerge="1"/>
                <a:tc hMerge="1"/>
              </a:tr>
              <a:tr h="979475"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45720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3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CUÁL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45720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3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CUÁLES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</a:tr>
              <a:tr h="1239825">
                <a:tc>
                  <a:txBody>
                    <a:bodyPr>
                      <a:noAutofit/>
                    </a:bodyPr>
                    <a:lstStyle/>
                    <a:p>
                      <a:pPr indent="0" lvl="0" marL="45720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3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CUÁNTO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chemeClr val="accent2">
                        <a:alpha val="19607"/>
                      </a:schemeClr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45720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3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CUÁNTA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chemeClr val="accent2">
                        <a:alpha val="19607"/>
                      </a:schemeClr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4572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3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CUÁNTOS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chemeClr val="accent2">
                        <a:alpha val="19607"/>
                      </a:schemeClr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45720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3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CUÁNTAS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chemeClr val="accent2">
                        <a:alpha val="19607"/>
                      </a:schemeClr>
                    </a:solidFill>
                  </a:tcPr>
                </a:tc>
              </a:tr>
              <a:tr h="1239825"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45720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3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QUIÉN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45720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3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QUIÉNES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accen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</a:tr>
            </a:tbl>
          </a:graphicData>
        </a:graphic>
      </p:graphicFrame>
      <p:sp>
        <p:nvSpPr>
          <p:cNvPr id="149" name="Shape 149"/>
          <p:cNvSpPr/>
          <p:nvPr/>
        </p:nvSpPr>
        <p:spPr>
          <a:xfrm>
            <a:off x="0" y="0"/>
            <a:ext cx="3168650" cy="914400"/>
          </a:xfrm>
          <a:prstGeom prst="roundRect">
            <a:avLst>
              <a:gd fmla="val 16667" name="adj"/>
            </a:avLst>
          </a:prstGeom>
          <a:solidFill>
            <a:srgbClr val="C00000"/>
          </a:solidFill>
          <a:ln cap="flat" cmpd="sng" w="25400">
            <a:solidFill>
              <a:srgbClr val="385D8A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INTERROGATIVAS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PARCIALES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type="title"/>
          </p:nvPr>
        </p:nvSpPr>
        <p:spPr>
          <a:xfrm>
            <a:off x="611187" y="260350"/>
            <a:ext cx="8086724" cy="882649"/>
          </a:xfrm>
          <a:prstGeom prst="rect">
            <a:avLst/>
          </a:prstGeom>
          <a:noFill/>
          <a:ln cap="flat" cmpd="sng" w="9525">
            <a:solidFill>
              <a:srgbClr val="C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25000"/>
              <a:buFont typeface="Calibri"/>
              <a:buNone/>
            </a:pPr>
            <a:r>
              <a:rPr b="1" i="0" lang="en-US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ADVERBIOS </a:t>
            </a:r>
            <a:br>
              <a:rPr b="1" i="0" lang="en-US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INTERROGATIVOS</a:t>
            </a:r>
          </a:p>
        </p:txBody>
      </p:sp>
      <p:pic>
        <p:nvPicPr>
          <p:cNvPr id="155" name="Shape 15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0525" y="1238250"/>
            <a:ext cx="8508999" cy="5229225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Shape 156"/>
          <p:cNvSpPr/>
          <p:nvPr/>
        </p:nvSpPr>
        <p:spPr>
          <a:xfrm>
            <a:off x="0" y="0"/>
            <a:ext cx="3168650" cy="914400"/>
          </a:xfrm>
          <a:prstGeom prst="roundRect">
            <a:avLst>
              <a:gd fmla="val 16667" name="adj"/>
            </a:avLst>
          </a:prstGeom>
          <a:solidFill>
            <a:srgbClr val="C00000"/>
          </a:solidFill>
          <a:ln cap="flat" cmpd="sng" w="25400">
            <a:solidFill>
              <a:srgbClr val="385D8A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INTERROGATIVAS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PARCIALES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 cap="flat" cmpd="sng" w="9525">
            <a:solidFill>
              <a:srgbClr val="C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25000"/>
              <a:buFont typeface="Calibri"/>
              <a:buNone/>
            </a:pPr>
            <a:r>
              <a:rPr b="1" i="0" lang="en-US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LOS INTERROGATIVOS </a:t>
            </a:r>
            <a:br>
              <a:rPr b="1" i="0" lang="en-US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EN LAS ORACIONES COMPLEJAS</a:t>
            </a:r>
          </a:p>
        </p:txBody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Pueden introducir una oración subordinada sustantiva interrogativa indirecta parcial dentro de la oración compleja.</a:t>
            </a:r>
          </a:p>
          <a:p>
            <a:pPr indent="-342900" lvl="0" marL="34290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Los interrogativos, entonces, tienen una </a:t>
            </a:r>
            <a:r>
              <a:rPr b="1" i="0" lang="en-US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doble función sintáctica</a:t>
            </a: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</a:p>
          <a:p>
            <a:pPr indent="-285750" lvl="1" marL="742950" marR="0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1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como </a:t>
            </a:r>
            <a:r>
              <a:rPr b="1" i="1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nexo de la subordinada </a:t>
            </a:r>
          </a:p>
          <a:p>
            <a:pPr indent="-285750" lvl="1" marL="742950" marR="0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1" i="1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una función sintáctica dentro de la subordinada (la de los determinantes, los pronombres o los adverbios)</a:t>
            </a:r>
          </a:p>
        </p:txBody>
      </p:sp>
      <p:sp>
        <p:nvSpPr>
          <p:cNvPr id="163" name="Shape 163"/>
          <p:cNvSpPr/>
          <p:nvPr/>
        </p:nvSpPr>
        <p:spPr>
          <a:xfrm>
            <a:off x="0" y="0"/>
            <a:ext cx="3168650" cy="914400"/>
          </a:xfrm>
          <a:prstGeom prst="roundRect">
            <a:avLst>
              <a:gd fmla="val 16667" name="adj"/>
            </a:avLst>
          </a:prstGeom>
          <a:solidFill>
            <a:srgbClr val="C00000"/>
          </a:solidFill>
          <a:ln cap="flat" cmpd="sng" w="25400">
            <a:solidFill>
              <a:srgbClr val="385D8A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INTERROGATIVAS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PARCIALES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8" name="Shape 168"/>
          <p:cNvGraphicFramePr/>
          <p:nvPr/>
        </p:nvGraphicFramePr>
        <p:xfrm>
          <a:off x="457200" y="1736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{4EC4A8BC-5E6B-41C9-BFB7-5F05EB35BC7F}</a:tableStyleId>
              </a:tblPr>
              <a:tblGrid>
                <a:gridCol w="1306500"/>
                <a:gridCol w="1076325"/>
                <a:gridCol w="1149350"/>
                <a:gridCol w="1204900"/>
                <a:gridCol w="1206500"/>
                <a:gridCol w="1152525"/>
                <a:gridCol w="1133475"/>
              </a:tblGrid>
              <a:tr h="3175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[yo]</a:t>
                      </a:r>
                    </a:p>
                  </a:txBody>
                  <a:tcPr marT="0" marB="0" marR="62125" marL="621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</a:t>
                      </a:r>
                    </a:p>
                  </a:txBody>
                  <a:tcPr marT="0" marB="0" marR="62125" marL="621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</a:t>
                      </a:r>
                    </a:p>
                  </a:txBody>
                  <a:tcPr marT="0" marB="0" marR="62125" marL="621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39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quién</a:t>
                      </a:r>
                    </a:p>
                  </a:txBody>
                  <a:tcPr marT="0" marB="0" marR="62125" marL="621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 llamado </a:t>
                      </a:r>
                    </a:p>
                  </a:txBody>
                  <a:tcPr marT="0" marB="0" marR="62125" marL="621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39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por</a:t>
                      </a:r>
                    </a:p>
                  </a:txBody>
                  <a:tcPr marT="0" marB="0" marR="62125" marL="621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teléfono</a:t>
                      </a:r>
                    </a:p>
                  </a:txBody>
                  <a:tcPr marT="0" marB="0" marR="62125" marL="621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635000">
                <a:tc rowSpan="4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125" marL="621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125" marL="621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125" marL="621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Nexo subord</a:t>
                      </a:r>
                    </a:p>
                  </a:txBody>
                  <a:tcPr marT="0" marB="0" marR="62125" marL="621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125" marL="621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Enl</a:t>
                      </a:r>
                    </a:p>
                  </a:txBody>
                  <a:tcPr marT="0" marB="0" marR="62125" marL="621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Término-SN</a:t>
                      </a:r>
                    </a:p>
                  </a:txBody>
                  <a:tcPr marT="0" marB="0" marR="62125" marL="621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17500">
                <a:tc vMerge="1"/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125" marL="621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125" marL="621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SPrep-CCI</a:t>
                      </a:r>
                    </a:p>
                  </a:txBody>
                  <a:tcPr marT="0" marB="0" marR="62125" marL="621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</a:tr>
              <a:tr h="317500"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125" marL="621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SN-Sujeto</a:t>
                      </a:r>
                    </a:p>
                  </a:txBody>
                  <a:tcPr marT="0" marB="0" marR="62125" marL="621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CC1DA"/>
                    </a:solidFill>
                  </a:tcPr>
                </a:tc>
                <a:tc gridSpan="3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T="0" marB="0" marR="62125" marL="621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</a:tr>
              <a:tr h="1122350"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SAdv-CCN</a:t>
                      </a:r>
                    </a:p>
                  </a:txBody>
                  <a:tcPr marT="0" marB="0" marR="62125" marL="621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125" marL="621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SUBORDINADA SUSTANTIVA-CD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b="1" i="1" lang="en-US" sz="2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[interrogativa indirecta parcial]</a:t>
                      </a:r>
                    </a:p>
                  </a:txBody>
                  <a:tcPr marT="0" marB="0" marR="62125" marL="621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8CACE"/>
                    </a:solidFill>
                  </a:tcPr>
                </a:tc>
                <a:tc hMerge="1"/>
                <a:tc hMerge="1"/>
                <a:tc hMerge="1"/>
              </a:tr>
              <a:tr h="7699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SUJETO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OMITIDO</a:t>
                      </a:r>
                    </a:p>
                  </a:txBody>
                  <a:tcPr marT="0" marB="0" marR="62125" marL="621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65B01"/>
                    </a:solidFill>
                  </a:tcPr>
                </a:tc>
                <a:tc gridSpan="6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SV-PREDICADO VERBAL</a:t>
                      </a:r>
                    </a:p>
                  </a:txBody>
                  <a:tcPr marT="0" marB="0" marR="62125" marL="621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00B0F0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</a:tr>
              <a:tr h="385750">
                <a:tc gridSpan="7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COMPLEJA</a:t>
                      </a:r>
                    </a:p>
                  </a:txBody>
                  <a:tcPr marT="0" marB="0" marR="62125" marL="621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  <a:tc hMerge="1"/>
              </a:tr>
            </a:tbl>
          </a:graphicData>
        </a:graphic>
      </p:graphicFrame>
      <p:sp>
        <p:nvSpPr>
          <p:cNvPr id="169" name="Shape 16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 cap="flat" cmpd="sng" w="9525">
            <a:solidFill>
              <a:srgbClr val="C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25000"/>
              <a:buFont typeface="Calibri"/>
              <a:buNone/>
            </a:pPr>
            <a:r>
              <a:rPr b="1" i="0" lang="en-US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MODELO DE ANÁLISIS</a:t>
            </a:r>
          </a:p>
        </p:txBody>
      </p:sp>
      <p:sp>
        <p:nvSpPr>
          <p:cNvPr id="170" name="Shape 170"/>
          <p:cNvSpPr/>
          <p:nvPr/>
        </p:nvSpPr>
        <p:spPr>
          <a:xfrm>
            <a:off x="0" y="0"/>
            <a:ext cx="3168650" cy="914400"/>
          </a:xfrm>
          <a:prstGeom prst="roundRect">
            <a:avLst>
              <a:gd fmla="val 16667" name="adj"/>
            </a:avLst>
          </a:prstGeom>
          <a:solidFill>
            <a:srgbClr val="C00000"/>
          </a:solidFill>
          <a:ln cap="flat" cmpd="sng" w="25400">
            <a:solidFill>
              <a:srgbClr val="385D8A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INTERROGATIVAS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PARCIALES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 cap="flat" cmpd="sng" w="9525">
            <a:solidFill>
              <a:srgbClr val="C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25000"/>
              <a:buFont typeface="Calibri"/>
              <a:buNone/>
            </a:pPr>
            <a:r>
              <a:rPr b="1" i="0" lang="en-US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MODELO DE ANÁLISIS</a:t>
            </a:r>
          </a:p>
        </p:txBody>
      </p:sp>
      <p:sp>
        <p:nvSpPr>
          <p:cNvPr id="176" name="Shape 176"/>
          <p:cNvSpPr/>
          <p:nvPr/>
        </p:nvSpPr>
        <p:spPr>
          <a:xfrm>
            <a:off x="0" y="0"/>
            <a:ext cx="3168650" cy="914400"/>
          </a:xfrm>
          <a:prstGeom prst="roundRect">
            <a:avLst>
              <a:gd fmla="val 16667" name="adj"/>
            </a:avLst>
          </a:prstGeom>
          <a:solidFill>
            <a:srgbClr val="C00000"/>
          </a:solidFill>
          <a:ln cap="flat" cmpd="sng" w="25400">
            <a:solidFill>
              <a:srgbClr val="385D8A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INTERROGATIVAS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PARCIALES</a:t>
            </a:r>
          </a:p>
        </p:txBody>
      </p:sp>
      <p:graphicFrame>
        <p:nvGraphicFramePr>
          <p:cNvPr id="177" name="Shape 177"/>
          <p:cNvGraphicFramePr/>
          <p:nvPr/>
        </p:nvGraphicFramePr>
        <p:xfrm>
          <a:off x="323850" y="16287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{4EC4A8BC-5E6B-41C9-BFB7-5F05EB35BC7F}</a:tableStyleId>
              </a:tblPr>
              <a:tblGrid>
                <a:gridCol w="857250"/>
                <a:gridCol w="855650"/>
                <a:gridCol w="857250"/>
                <a:gridCol w="654050"/>
                <a:gridCol w="749300"/>
                <a:gridCol w="1049325"/>
                <a:gridCol w="974725"/>
                <a:gridCol w="857250"/>
                <a:gridCol w="777875"/>
                <a:gridCol w="936625"/>
              </a:tblGrid>
              <a:tr h="6302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sus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amigos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les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interesa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cómo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 llegado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aquí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[él, ella]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6318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Det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Nexo subord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6302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Enl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Término-SN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SAdv-CCM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9694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SAdv-CCL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vMerge="1"/>
              </a:tr>
              <a:tr h="631825">
                <a:tc gridSpan="3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SPrep-CI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SAdv-CCN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SN-CI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3"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-US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Sujeto omitido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1262050">
                <a:tc gridSpan="6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  <a:tc gridSpan="4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SUBORDINADA SUSTANTIVA- SUJETO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b="1" i="1" lang="en-US" sz="1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[interrogativa indirecta parcial]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b="1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FBFBF"/>
                    </a:solidFill>
                  </a:tcPr>
                </a:tc>
                <a:tc hMerge="1"/>
                <a:tc hMerge="1"/>
                <a:tc hMerge="1"/>
              </a:tr>
              <a:tr h="630225">
                <a:tc gridSpan="10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COMPLEJA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b="1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/>
          <p:nvPr>
            <p:ph type="title"/>
          </p:nvPr>
        </p:nvSpPr>
        <p:spPr>
          <a:xfrm>
            <a:off x="457200" y="274637"/>
            <a:ext cx="8229600" cy="850899"/>
          </a:xfrm>
          <a:prstGeom prst="rect">
            <a:avLst/>
          </a:prstGeom>
          <a:noFill/>
          <a:ln cap="flat" cmpd="sng" w="9525">
            <a:solidFill>
              <a:srgbClr val="C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25000"/>
              <a:buFont typeface="Calibri"/>
              <a:buNone/>
            </a:pPr>
            <a:r>
              <a:rPr b="1" i="0" lang="en-US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MODELO DE ANÁLISIS</a:t>
            </a:r>
          </a:p>
        </p:txBody>
      </p:sp>
      <p:graphicFrame>
        <p:nvGraphicFramePr>
          <p:cNvPr id="183" name="Shape 183"/>
          <p:cNvGraphicFramePr/>
          <p:nvPr/>
        </p:nvGraphicFramePr>
        <p:xfrm>
          <a:off x="323850" y="126841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{4EC4A8BC-5E6B-41C9-BFB7-5F05EB35BC7F}</a:tableStyleId>
              </a:tblPr>
              <a:tblGrid>
                <a:gridCol w="842950"/>
                <a:gridCol w="841375"/>
                <a:gridCol w="692150"/>
                <a:gridCol w="992175"/>
                <a:gridCol w="842950"/>
                <a:gridCol w="842950"/>
                <a:gridCol w="841375"/>
                <a:gridCol w="842950"/>
                <a:gridCol w="606425"/>
                <a:gridCol w="1079500"/>
              </a:tblGrid>
              <a:tr h="6270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Esta</a:t>
                      </a: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señora</a:t>
                      </a: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</a:t>
                      </a: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preguntó</a:t>
                      </a: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39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dónde</a:t>
                      </a: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estaba</a:t>
                      </a: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39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</a:t>
                      </a: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estación</a:t>
                      </a: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</a:t>
                      </a: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autobuses</a:t>
                      </a: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14325">
                <a:tc rowSpan="4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4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4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4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Nexo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subord</a:t>
                      </a: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Enl</a:t>
                      </a: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701675">
                <a:tc vMerge="1"/>
                <a:tc vMerge="1"/>
                <a:tc vMerge="1"/>
                <a:tc vMerge="1"/>
                <a:tc vMerge="1"/>
                <a:tc vMerge="1"/>
                <a:tc vMerge="1"/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Término-SN</a:t>
                      </a: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700075">
                <a:tc vMerge="1"/>
                <a:tc vMerge="1"/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SAdv-CCL</a:t>
                      </a: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Det</a:t>
                      </a: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SPrep-CN</a:t>
                      </a: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</a:tr>
              <a:tr h="1104900">
                <a:tc vMerge="1"/>
                <a:tc vMerge="1"/>
                <a:tc vMerge="1"/>
                <a:tc vMerge="1"/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SV-PREDICADO VERBAL</a:t>
                      </a: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gridSpan="4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SN-SUJETO</a:t>
                      </a: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</a:tr>
              <a:tr h="10747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Det</a:t>
                      </a: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SN-CI</a:t>
                      </a: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6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SUBORDINADA SUSTANTIVA-CD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b="1" i="1" lang="en-US" sz="2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[interrogativa indirecta parcial]</a:t>
                      </a: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8CACE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</a:tr>
              <a:tr h="373050"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SN-SUJETO</a:t>
                      </a: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65B01"/>
                    </a:solidFill>
                  </a:tcPr>
                </a:tc>
                <a:tc hMerge="1"/>
                <a:tc gridSpan="8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SV-PREDICADO VERBAL</a:t>
                      </a: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00B0F0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420675">
                <a:tc gridSpan="10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COMPLEJA</a:t>
                      </a:r>
                    </a:p>
                  </a:txBody>
                  <a:tcPr marT="0" marB="0" marR="53675" marL="53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</a:tbl>
          </a:graphicData>
        </a:graphic>
      </p:graphicFrame>
      <p:sp>
        <p:nvSpPr>
          <p:cNvPr id="184" name="Shape 184"/>
          <p:cNvSpPr/>
          <p:nvPr/>
        </p:nvSpPr>
        <p:spPr>
          <a:xfrm>
            <a:off x="0" y="0"/>
            <a:ext cx="3168650" cy="914400"/>
          </a:xfrm>
          <a:prstGeom prst="roundRect">
            <a:avLst>
              <a:gd fmla="val 16667" name="adj"/>
            </a:avLst>
          </a:prstGeom>
          <a:solidFill>
            <a:srgbClr val="C00000"/>
          </a:solidFill>
          <a:ln cap="flat" cmpd="sng" w="25400">
            <a:solidFill>
              <a:srgbClr val="385D8A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INTERROGATIVAS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PARCIALES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 cap="flat" cmpd="sng" w="9525">
            <a:solidFill>
              <a:srgbClr val="00206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25000"/>
              <a:buFont typeface="Calibri"/>
              <a:buNone/>
            </a:pPr>
            <a:r>
              <a:rPr b="1" i="0" lang="en-US" sz="4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II. SUBORDINADAS SUSTANTIVAS </a:t>
            </a:r>
            <a:r>
              <a:rPr b="1" i="1" lang="en-US" sz="4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SEGÚN EL NÚCLEO VERBAL</a:t>
            </a:r>
          </a:p>
        </p:txBody>
      </p:sp>
      <p:pic>
        <p:nvPicPr>
          <p:cNvPr id="190" name="Shape 19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4962" y="1517650"/>
            <a:ext cx="8345487" cy="46386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 cap="flat" cmpd="sng" w="9525">
            <a:solidFill>
              <a:srgbClr val="C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25000"/>
              <a:buFont typeface="Calibri"/>
              <a:buNone/>
            </a:pPr>
            <a:r>
              <a:rPr b="1" i="0" lang="en-US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MODELO DE ANÁLISIS</a:t>
            </a:r>
          </a:p>
        </p:txBody>
      </p:sp>
      <p:graphicFrame>
        <p:nvGraphicFramePr>
          <p:cNvPr id="196" name="Shape 196"/>
          <p:cNvGraphicFramePr/>
          <p:nvPr/>
        </p:nvGraphicFramePr>
        <p:xfrm>
          <a:off x="457200" y="198913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{4EC4A8BC-5E6B-41C9-BFB7-5F05EB35BC7F}</a:tableStyleId>
              </a:tblPr>
              <a:tblGrid>
                <a:gridCol w="658800"/>
                <a:gridCol w="1079500"/>
                <a:gridCol w="936625"/>
                <a:gridCol w="647700"/>
                <a:gridCol w="863600"/>
                <a:gridCol w="720725"/>
                <a:gridCol w="1944675"/>
                <a:gridCol w="1377950"/>
              </a:tblGrid>
              <a:tr h="3508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 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nuestro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mundo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 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muy 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útil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estudiar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idiomas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50825"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49250"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Det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vMerge="1"/>
                <a:tc vMerge="1"/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508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Enl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Término-SN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Cuant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SN-CD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701675">
                <a:tc gridSpan="3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SPrep-CCL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SAdj-Atributo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</a:tr>
              <a:tr h="1682750">
                <a:tc gridSpan="6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SV-PN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00B0F0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subordinada sustantiva. </a:t>
                      </a:r>
                      <a:r>
                        <a:rPr b="1" i="1" lang="en-US" sz="2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CONSTRUCCIÓN DE INFINITIVO- </a:t>
                      </a:r>
                      <a:r>
                        <a:rPr b="1" i="0" lang="en-US" sz="2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SUJETO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FBFBF"/>
                    </a:solidFill>
                  </a:tcPr>
                </a:tc>
                <a:tc hMerge="1"/>
              </a:tr>
              <a:tr h="638175">
                <a:tc gridSpan="8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COMPLEJA</a:t>
                      </a:r>
                    </a:p>
                  </a:txBody>
                  <a:tcPr marT="0" marB="0" marR="62850" marL="628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</a:tbl>
          </a:graphicData>
        </a:graphic>
      </p:graphicFrame>
      <p:sp>
        <p:nvSpPr>
          <p:cNvPr id="197" name="Shape 197"/>
          <p:cNvSpPr/>
          <p:nvPr/>
        </p:nvSpPr>
        <p:spPr>
          <a:xfrm>
            <a:off x="0" y="0"/>
            <a:ext cx="3348037" cy="914400"/>
          </a:xfrm>
          <a:prstGeom prst="roundRect">
            <a:avLst>
              <a:gd fmla="val 16667" name="adj"/>
            </a:avLst>
          </a:prstGeom>
          <a:solidFill>
            <a:srgbClr val="C00000"/>
          </a:solidFill>
          <a:ln cap="flat" cmpd="sng" w="25400">
            <a:solidFill>
              <a:srgbClr val="385D8A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CONSTRUCCIONES DE INFINITIVO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 cap="flat" cmpd="sng" w="9525">
            <a:solidFill>
              <a:srgbClr val="C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25000"/>
              <a:buFont typeface="Calibri"/>
              <a:buNone/>
            </a:pPr>
            <a:r>
              <a:rPr b="1" i="0" lang="en-US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MODELO DE ANÁLISIS</a:t>
            </a:r>
          </a:p>
        </p:txBody>
      </p:sp>
      <p:graphicFrame>
        <p:nvGraphicFramePr>
          <p:cNvPr id="203" name="Shape 203"/>
          <p:cNvGraphicFramePr/>
          <p:nvPr/>
        </p:nvGraphicFramePr>
        <p:xfrm>
          <a:off x="179386" y="177323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{4EC4A8BC-5E6B-41C9-BFB7-5F05EB35BC7F}</a:tableStyleId>
              </a:tblPr>
              <a:tblGrid>
                <a:gridCol w="838200"/>
                <a:gridCol w="762000"/>
                <a:gridCol w="687375"/>
                <a:gridCol w="1620825"/>
                <a:gridCol w="676275"/>
                <a:gridCol w="763575"/>
                <a:gridCol w="1143000"/>
                <a:gridCol w="990600"/>
                <a:gridCol w="1230300"/>
              </a:tblGrid>
              <a:tr h="3762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</a:t>
                      </a: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idea</a:t>
                      </a: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</a:t>
                      </a: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participar</a:t>
                      </a: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</a:t>
                      </a: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</a:t>
                      </a: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torneo</a:t>
                      </a: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resulta</a:t>
                      </a: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atractiva</a:t>
                      </a: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85750">
                <a:tc rowSpan="5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5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4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Det</a:t>
                      </a: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5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4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85750">
                <a:tc vMerge="1"/>
                <a:tc vMerge="1"/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Enl</a:t>
                      </a: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Término-SN</a:t>
                      </a: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vMerge="1"/>
                <a:tc vMerge="1"/>
              </a:tr>
              <a:tr h="385750">
                <a:tc vMerge="1"/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3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SPrep-CCL</a:t>
                      </a: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vMerge="1"/>
                <a:tc vMerge="1"/>
              </a:tr>
              <a:tr h="384175">
                <a:tc vMerge="1"/>
                <a:tc vMerge="1"/>
                <a:tc vMerge="1"/>
                <a:tc gridSpan="4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vMerge="1"/>
                <a:tc vMerge="1"/>
              </a:tr>
              <a:tr h="1262050"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Enl</a:t>
                      </a: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Término-Or. Subordinada sustantiva.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1" lang="en-US" sz="2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CONSTRUCCIÓN DE INFINITIVO</a:t>
                      </a: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FBFBF"/>
                    </a:solidFill>
                  </a:tcPr>
                </a:tc>
                <a:tc hMerge="1"/>
                <a:tc hMerge="1"/>
                <a:tc h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22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22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7715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Det</a:t>
                      </a: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5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SPrep-CN</a:t>
                      </a: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SAdj-CPvo</a:t>
                      </a: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85750">
                <a:tc gridSpan="7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SN-Sujeto</a:t>
                      </a: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46C0A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00B0F0"/>
                    </a:solidFill>
                  </a:tcPr>
                </a:tc>
                <a:tc hMerge="1"/>
              </a:tr>
              <a:tr h="385750">
                <a:tc gridSpan="9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COMPLEJA</a:t>
                      </a:r>
                    </a:p>
                  </a:txBody>
                  <a:tcPr marT="0" marB="0" marR="62050" marL="62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</a:tbl>
          </a:graphicData>
        </a:graphic>
      </p:graphicFrame>
      <p:sp>
        <p:nvSpPr>
          <p:cNvPr id="204" name="Shape 204"/>
          <p:cNvSpPr/>
          <p:nvPr/>
        </p:nvSpPr>
        <p:spPr>
          <a:xfrm>
            <a:off x="0" y="0"/>
            <a:ext cx="3348037" cy="914400"/>
          </a:xfrm>
          <a:prstGeom prst="roundRect">
            <a:avLst>
              <a:gd fmla="val 16667" name="adj"/>
            </a:avLst>
          </a:prstGeom>
          <a:solidFill>
            <a:srgbClr val="C00000"/>
          </a:solidFill>
          <a:ln cap="flat" cmpd="sng" w="25400">
            <a:solidFill>
              <a:srgbClr val="385D8A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CONSTRUCCIONES DE INFINITIVO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 cap="flat" cmpd="sng" w="9525">
            <a:solidFill>
              <a:srgbClr val="00206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25000"/>
              <a:buFont typeface="Calibri"/>
              <a:buNone/>
            </a:pPr>
            <a:r>
              <a:rPr b="1" i="0" lang="en-US" sz="28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ORACIONES SUBORDINADAS SUSTANTIVAS</a:t>
            </a:r>
            <a:br>
              <a:rPr b="1" i="0" lang="en-US" sz="4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4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CARACTERÍSTICAS</a:t>
            </a:r>
          </a:p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457200" y="1600200"/>
            <a:ext cx="8229600" cy="49244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b="1" i="0" lang="en-US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Equivalen a un sustantivo o sintagma nominal </a:t>
            </a:r>
          </a:p>
          <a:p>
            <a:pPr indent="-342900" lvl="0" marL="342900" marR="0" rtl="0" algn="ctr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ymbol"/>
              <a:buChar char="✓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Desempeñan en la oración compleja las </a:t>
            </a:r>
            <a:r>
              <a:rPr b="0" i="0" lang="en-US" sz="36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funciones sintácticas propias del </a:t>
            </a:r>
            <a:r>
              <a:rPr b="1" i="0" lang="en-US" sz="36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Sintagma Nominal (SN)</a:t>
            </a:r>
            <a:r>
              <a:rPr b="0" i="0" lang="en-US" sz="36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También realizan las funciones propias de Término del sintagma preposicional.</a:t>
            </a:r>
          </a:p>
          <a:p>
            <a:pPr indent="-342900" lvl="0" marL="34290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b="1" i="0" lang="en-US" sz="4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Siempre pueden ser sustituidas por  un pronombre (</a:t>
            </a:r>
            <a:r>
              <a:rPr b="1" i="1" lang="en-US" sz="4000" u="sng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eso</a:t>
            </a:r>
            <a:r>
              <a:rPr b="1" i="0" lang="en-US" sz="4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1" i="1" lang="en-US" sz="4000" u="sng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ello</a:t>
            </a:r>
            <a:r>
              <a:rPr b="1" i="0" lang="en-US" sz="4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40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idx="1" type="body"/>
          </p:nvPr>
        </p:nvSpPr>
        <p:spPr>
          <a:xfrm>
            <a:off x="457200" y="1600200"/>
            <a:ext cx="8229600" cy="49244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Arial"/>
              <a:buChar char="•"/>
            </a:pPr>
            <a:r>
              <a:rPr b="1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SUJETO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Arial"/>
              <a:buChar char="•"/>
            </a:pPr>
            <a:r>
              <a:rPr b="1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COMPLEMENTO DIRECTO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Arial"/>
              <a:buChar char="•"/>
            </a:pPr>
            <a:r>
              <a:rPr b="1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ATRIBUTO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Arial"/>
              <a:buChar char="•"/>
            </a:pPr>
            <a:r>
              <a:rPr b="1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APOSICIÓN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Arial"/>
              <a:buChar char="•"/>
            </a:pPr>
            <a:r>
              <a:rPr b="1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TÉRMINO DE UN SINTAGMA PREPOSICIONAL </a:t>
            </a:r>
            <a:r>
              <a:rPr b="0" i="0" lang="en-US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FUNCIÓN DE: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COMPLEMENTO INDIRECTO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COMPLEMENTO CIRCUNSTANCIAL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COMPLEMENTO DE RÉGIMEN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COMPLEMENTO  AGENTE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COMPLEMENTO DEL NOMBRE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COMPLEMENTO DEL ADJETIVO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COMPLEMENTO DEL ADVERBIO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Shape 9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 cap="flat" cmpd="sng" w="9525">
            <a:solidFill>
              <a:srgbClr val="00206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25000"/>
              <a:buFont typeface="Calibri"/>
              <a:buNone/>
            </a:pPr>
            <a:r>
              <a:rPr b="1" i="0" lang="en-US" sz="28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ORACIONES SUBORDINADAS SUSTANTIVAS</a:t>
            </a:r>
            <a:br>
              <a:rPr b="1" i="0" lang="en-US" sz="4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4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FUNCIONES SINTÁCTICAS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 cap="flat" cmpd="sng" w="9525">
            <a:solidFill>
              <a:srgbClr val="0070C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25000"/>
              <a:buFont typeface="Calibri"/>
              <a:buNone/>
            </a:pPr>
            <a:r>
              <a:rPr b="1" i="0" lang="en-US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MODELO DE ANÁLISIS</a:t>
            </a:r>
          </a:p>
        </p:txBody>
      </p:sp>
      <p:graphicFrame>
        <p:nvGraphicFramePr>
          <p:cNvPr id="102" name="Shape 102"/>
          <p:cNvGraphicFramePr/>
          <p:nvPr/>
        </p:nvGraphicFramePr>
        <p:xfrm>
          <a:off x="457200" y="170021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{4EC4A8BC-5E6B-41C9-BFB7-5F05EB35BC7F}</a:tableStyleId>
              </a:tblPr>
              <a:tblGrid>
                <a:gridCol w="1233475"/>
                <a:gridCol w="1231900"/>
                <a:gridCol w="977900"/>
                <a:gridCol w="1319200"/>
                <a:gridCol w="1155700"/>
                <a:gridCol w="1160450"/>
                <a:gridCol w="1150925"/>
              </a:tblGrid>
              <a:tr h="5048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275" marL="62275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275" marL="62275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5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b="1" i="1" lang="en-US" sz="20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= eso, = tu felicidad</a:t>
                      </a:r>
                    </a:p>
                  </a:txBody>
                  <a:tcPr marT="0" marB="0" marR="62275" marL="622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8CACE"/>
                    </a:solidFill>
                  </a:tcPr>
                </a:tc>
                <a:tc hMerge="1"/>
                <a:tc hMerge="1"/>
                <a:tc hMerge="1"/>
                <a:tc hMerge="1"/>
              </a:tr>
              <a:tr h="5048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(Yo)</a:t>
                      </a:r>
                    </a:p>
                  </a:txBody>
                  <a:tcPr marT="0" marB="0" marR="62275" marL="622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deseo</a:t>
                      </a:r>
                    </a:p>
                  </a:txBody>
                  <a:tcPr marT="0" marB="0" marR="62275" marL="622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que</a:t>
                      </a:r>
                    </a:p>
                  </a:txBody>
                  <a:tcPr marT="0" marB="0" marR="62275" marL="622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(tú)</a:t>
                      </a:r>
                    </a:p>
                  </a:txBody>
                  <a:tcPr marT="0" marB="0" marR="62275" marL="622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seas</a:t>
                      </a:r>
                    </a:p>
                  </a:txBody>
                  <a:tcPr marT="0" marB="0" marR="62275" marL="622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muy</a:t>
                      </a:r>
                    </a:p>
                  </a:txBody>
                  <a:tcPr marT="0" marB="0" marR="62275" marL="622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feliz</a:t>
                      </a:r>
                    </a:p>
                  </a:txBody>
                  <a:tcPr marT="0" marB="0" marR="62275" marL="622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06400">
                <a:tc rowSpan="4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275" marL="622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275" marL="622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1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Nexo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subord</a:t>
                      </a:r>
                    </a:p>
                  </a:txBody>
                  <a:tcPr marT="0" marB="0" marR="62275" marL="622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1" i="0" sz="1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1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1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SUJETO OMITIDO</a:t>
                      </a:r>
                    </a:p>
                  </a:txBody>
                  <a:tcPr marT="0" marB="0" marR="62275" marL="622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1" i="0" sz="2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275" marL="622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Cuant</a:t>
                      </a:r>
                    </a:p>
                  </a:txBody>
                  <a:tcPr marT="0" marB="0" marR="62275" marL="622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275" marL="622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04825">
                <a:tc vMerge="1"/>
                <a:tc vMerge="1"/>
                <a:tc vMerge="1"/>
                <a:tc vMerge="1"/>
                <a:tc vMerge="1"/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SAdj-Atributo</a:t>
                      </a:r>
                    </a:p>
                  </a:txBody>
                  <a:tcPr marT="0" marB="0" marR="62275" marL="622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</a:tr>
              <a:tr h="458775">
                <a:tc vMerge="1"/>
                <a:tc vMerge="1"/>
                <a:tc vMerge="1"/>
                <a:tc vMerge="1"/>
                <a:tc gridSpan="3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SV-PREDICADO NOMINAL</a:t>
                      </a:r>
                    </a:p>
                  </a:txBody>
                  <a:tcPr marT="0" marB="0" marR="62275" marL="622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</a:tr>
              <a:tr h="606425"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275" marL="622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5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4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SUBORDINADA SUSTANTIVA-CD</a:t>
                      </a:r>
                    </a:p>
                  </a:txBody>
                  <a:tcPr marT="0" marB="0" marR="62275" marL="622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8CACE"/>
                    </a:solidFill>
                  </a:tcPr>
                </a:tc>
                <a:tc hMerge="1"/>
                <a:tc hMerge="1"/>
                <a:tc hMerge="1"/>
                <a:tc hMerge="1"/>
              </a:tr>
              <a:tr h="11112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SUJETO OMITIDO</a:t>
                      </a:r>
                    </a:p>
                  </a:txBody>
                  <a:tcPr marT="0" marB="0" marR="62275" marL="622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6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SV-PREDICADO VERBAL</a:t>
                      </a:r>
                    </a:p>
                  </a:txBody>
                  <a:tcPr marT="0" marB="0" marR="62275" marL="622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</a:tr>
              <a:tr h="555625">
                <a:tc gridSpan="7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COMPLEJA</a:t>
                      </a:r>
                    </a:p>
                  </a:txBody>
                  <a:tcPr marT="0" marB="0" marR="62275" marL="622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  <a:tc hMerge="1"/>
              </a:tr>
            </a:tbl>
          </a:graphicData>
        </a:graphic>
      </p:graphicFrame>
      <p:sp>
        <p:nvSpPr>
          <p:cNvPr id="103" name="Shape 103"/>
          <p:cNvSpPr/>
          <p:nvPr/>
        </p:nvSpPr>
        <p:spPr>
          <a:xfrm>
            <a:off x="0" y="0"/>
            <a:ext cx="3168650" cy="914400"/>
          </a:xfrm>
          <a:prstGeom prst="roundRect">
            <a:avLst>
              <a:gd fmla="val 16667" name="adj"/>
            </a:avLst>
          </a:prstGeom>
          <a:solidFill>
            <a:srgbClr val="92D050"/>
          </a:solidFill>
          <a:ln cap="flat" cmpd="sng" w="25400">
            <a:solidFill>
              <a:srgbClr val="385D8A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b="1" i="1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Funciones sintácticas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8" name="Shape 108"/>
          <p:cNvGraphicFramePr/>
          <p:nvPr/>
        </p:nvGraphicFramePr>
        <p:xfrm>
          <a:off x="457200" y="155733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{4EC4A8BC-5E6B-41C9-BFB7-5F05EB35BC7F}</a:tableStyleId>
              </a:tblPr>
              <a:tblGrid>
                <a:gridCol w="1173150"/>
                <a:gridCol w="1193800"/>
                <a:gridCol w="1171575"/>
                <a:gridCol w="1173150"/>
                <a:gridCol w="1173150"/>
                <a:gridCol w="1171575"/>
                <a:gridCol w="1173150"/>
              </a:tblGrid>
              <a:tr h="3714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650" marL="62650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650" marL="6265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5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b="1" i="1" lang="en-US" sz="20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=eso, =el retraso</a:t>
                      </a:r>
                    </a:p>
                  </a:txBody>
                  <a:tcPr marT="0" marB="0" marR="62650" marL="62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8CACE"/>
                    </a:solidFill>
                  </a:tcPr>
                </a:tc>
                <a:tc hMerge="1"/>
                <a:tc hMerge="1"/>
                <a:tc hMerge="1"/>
                <a:tc hMerge="1"/>
              </a:tr>
              <a:tr h="7445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</a:t>
                      </a:r>
                    </a:p>
                  </a:txBody>
                  <a:tcPr marT="0" marB="0" marR="62650" marL="62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preocupa</a:t>
                      </a:r>
                    </a:p>
                  </a:txBody>
                  <a:tcPr marT="0" marB="0" marR="62650" marL="62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que</a:t>
                      </a:r>
                    </a:p>
                  </a:txBody>
                  <a:tcPr marT="0" marB="0" marR="62650" marL="62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Pedro</a:t>
                      </a:r>
                    </a:p>
                  </a:txBody>
                  <a:tcPr marT="0" marB="0" marR="62650" marL="62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aún</a:t>
                      </a:r>
                    </a:p>
                  </a:txBody>
                  <a:tcPr marT="0" marB="0" marR="62650" marL="62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</a:t>
                      </a:r>
                    </a:p>
                  </a:txBody>
                  <a:tcPr marT="0" marB="0" marR="62650" marL="62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haya llegado</a:t>
                      </a:r>
                    </a:p>
                  </a:txBody>
                  <a:tcPr marT="0" marB="0" marR="62650" marL="62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C000"/>
                    </a:solidFill>
                  </a:tcPr>
                </a:tc>
              </a:tr>
              <a:tr h="338125"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1" i="0" sz="22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1" i="0" sz="22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1" i="0" sz="22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1" i="0" sz="22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SN-CI</a:t>
                      </a:r>
                    </a:p>
                  </a:txBody>
                  <a:tcPr marT="0" marB="0" marR="62650" marL="62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1" i="0" sz="22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1" i="0" sz="22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1" i="0" sz="22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1" i="0" sz="22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650" marL="62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Nexo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subord</a:t>
                      </a:r>
                    </a:p>
                  </a:txBody>
                  <a:tcPr marT="0" marB="0" marR="62650" marL="62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650" marL="62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650" marL="62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650" marL="62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1" i="0" sz="22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2650" marL="62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814375">
                <a:tc vMerge="1"/>
                <a:tc vMerge="1"/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SAdv-CCT</a:t>
                      </a:r>
                    </a:p>
                  </a:txBody>
                  <a:tcPr marT="0" marB="0" marR="62650" marL="62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SAdv-CCN</a:t>
                      </a:r>
                    </a:p>
                  </a:txBody>
                  <a:tcPr marT="0" marB="0" marR="62650" marL="62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vMerge="1"/>
              </a:tr>
              <a:tr h="950900">
                <a:tc vMerge="1"/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SN-SUJETO</a:t>
                      </a:r>
                    </a:p>
                  </a:txBody>
                  <a:tcPr marT="0" marB="0" marR="62650" marL="62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3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SV-PREDICADO VERBAL</a:t>
                      </a:r>
                    </a:p>
                  </a:txBody>
                  <a:tcPr marT="0" marB="0" marR="62650" marL="62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</a:tr>
              <a:tr h="889000"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SV-PREDICADO VERBAL</a:t>
                      </a:r>
                    </a:p>
                  </a:txBody>
                  <a:tcPr marT="0" marB="0" marR="62650" marL="62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gridSpan="5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4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SUBORDINADA SUSTANTIVA-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4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SUJETO</a:t>
                      </a:r>
                    </a:p>
                  </a:txBody>
                  <a:tcPr marT="0" marB="0" marR="62650" marL="62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8CACE"/>
                    </a:solidFill>
                  </a:tcPr>
                </a:tc>
                <a:tc hMerge="1"/>
                <a:tc hMerge="1"/>
                <a:tc hMerge="1"/>
                <a:tc hMerge="1"/>
              </a:tr>
              <a:tr h="406400">
                <a:tc gridSpan="7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COMPLEJA</a:t>
                      </a:r>
                    </a:p>
                  </a:txBody>
                  <a:tcPr marT="0" marB="0" marR="62650" marL="62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  <a:tc hMerge="1"/>
              </a:tr>
            </a:tbl>
          </a:graphicData>
        </a:graphic>
      </p:graphicFrame>
      <p:sp>
        <p:nvSpPr>
          <p:cNvPr id="109" name="Shape 10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 cap="flat" cmpd="sng" w="9525">
            <a:solidFill>
              <a:srgbClr val="0070C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25000"/>
              <a:buFont typeface="Calibri"/>
              <a:buNone/>
            </a:pPr>
            <a:r>
              <a:rPr b="1" i="0" lang="en-US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MODELO DE ANÁLISIS</a:t>
            </a:r>
          </a:p>
        </p:txBody>
      </p:sp>
      <p:sp>
        <p:nvSpPr>
          <p:cNvPr id="110" name="Shape 110"/>
          <p:cNvSpPr/>
          <p:nvPr/>
        </p:nvSpPr>
        <p:spPr>
          <a:xfrm>
            <a:off x="0" y="0"/>
            <a:ext cx="3168650" cy="914400"/>
          </a:xfrm>
          <a:prstGeom prst="roundRect">
            <a:avLst>
              <a:gd fmla="val 16667" name="adj"/>
            </a:avLst>
          </a:prstGeom>
          <a:solidFill>
            <a:srgbClr val="92D050"/>
          </a:solidFill>
          <a:ln cap="flat" cmpd="sng" w="25400">
            <a:solidFill>
              <a:srgbClr val="385D8A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b="1" i="1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Funciones sintácticas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idx="1" type="body"/>
          </p:nvPr>
        </p:nvSpPr>
        <p:spPr>
          <a:xfrm>
            <a:off x="457200" y="1196975"/>
            <a:ext cx="8229600" cy="540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Calibri"/>
              <a:buNone/>
            </a:pPr>
            <a:r>
              <a:rPr b="0" i="1" lang="en-US" sz="2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I. SEGÚN EL SIGNIFICADO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54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Arial"/>
              <a:buChar char="•"/>
            </a:pPr>
            <a:r>
              <a:rPr b="1" i="0" lang="en-US" sz="27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DECLARATIVAS</a:t>
            </a:r>
            <a:r>
              <a:rPr b="0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(enuncian una información dada por el hablante): </a:t>
            </a:r>
            <a:r>
              <a:rPr b="1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introducidas por la conjunción </a:t>
            </a:r>
            <a:r>
              <a:rPr b="1" i="1" lang="en-US" sz="27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54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Arial"/>
              <a:buChar char="•"/>
            </a:pPr>
            <a:r>
              <a:rPr b="1" i="0" lang="en-US" sz="27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INTERROGATIVAS INDIRECTAS</a:t>
            </a:r>
            <a:r>
              <a:rPr b="0" i="0" lang="en-US" sz="27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(preguntan sobre algo desconocido por el hablante):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TOTALES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introducidas por la conjunción </a:t>
            </a:r>
            <a:r>
              <a:rPr b="1" i="1" lang="en-US" sz="24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PARCIALES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b="1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introducidas por INTERROGATIVOS (pronombres, determinativos o adverbios): </a:t>
            </a:r>
            <a:r>
              <a:rPr b="0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estas palabras funcionan como </a:t>
            </a:r>
            <a:r>
              <a:rPr b="1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nexo</a:t>
            </a:r>
            <a:r>
              <a:rPr b="0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la subordinada y realizan una </a:t>
            </a:r>
            <a:r>
              <a:rPr b="1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función sintáctica dentro de la subordinada.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Calibri"/>
              <a:buNone/>
            </a:pPr>
            <a:r>
              <a:rPr b="0" i="1" lang="en-US" sz="2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II.SEGÚN LA FORMA DEL NÚCLEO VERBAL: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FLEXIONADAS</a:t>
            </a: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el verbo está en forma personal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FLEXIONADAS</a:t>
            </a: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el verbo está </a:t>
            </a:r>
            <a:r>
              <a:rPr b="1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infinitivo</a:t>
            </a: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Shape 116"/>
          <p:cNvSpPr txBox="1"/>
          <p:nvPr>
            <p:ph type="title"/>
          </p:nvPr>
        </p:nvSpPr>
        <p:spPr>
          <a:xfrm>
            <a:off x="457200" y="274637"/>
            <a:ext cx="8229600" cy="777875"/>
          </a:xfrm>
          <a:prstGeom prst="rect">
            <a:avLst/>
          </a:prstGeom>
          <a:noFill/>
          <a:ln cap="flat" cmpd="sng" w="9525">
            <a:solidFill>
              <a:srgbClr val="00206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25000"/>
              <a:buFont typeface="Calibri"/>
              <a:buNone/>
            </a:pPr>
            <a:r>
              <a:rPr b="1" i="0" lang="en-US" sz="28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ORACIONES SUBORDINADAS SUSTANTIVAS</a:t>
            </a:r>
            <a:br>
              <a:rPr b="1" i="0" lang="en-US" sz="4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CLASIFICACIÓN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 cap="flat" cmpd="sng" w="9525">
            <a:solidFill>
              <a:srgbClr val="00206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25000"/>
              <a:buFont typeface="Calibri"/>
              <a:buNone/>
            </a:pPr>
            <a:r>
              <a:rPr b="1" i="0" lang="en-US" sz="4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I. SUBORDINADAS SUSTANTIVAS </a:t>
            </a:r>
            <a:br>
              <a:rPr b="1" i="0" lang="en-US" sz="4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1" lang="en-US" sz="4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SEGÚN EL SIGNIFICADO</a:t>
            </a:r>
          </a:p>
        </p:txBody>
      </p:sp>
      <p:pic>
        <p:nvPicPr>
          <p:cNvPr id="122" name="Shape 12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6875" y="1566862"/>
            <a:ext cx="8313737" cy="4632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" name="Shape 127"/>
          <p:cNvGraphicFramePr/>
          <p:nvPr/>
        </p:nvGraphicFramePr>
        <p:xfrm>
          <a:off x="457200" y="20859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{4EC4A8BC-5E6B-41C9-BFB7-5F05EB35BC7F}</a:tableStyleId>
              </a:tblPr>
              <a:tblGrid>
                <a:gridCol w="808025"/>
                <a:gridCol w="787400"/>
                <a:gridCol w="790575"/>
                <a:gridCol w="857250"/>
                <a:gridCol w="758825"/>
                <a:gridCol w="819150"/>
                <a:gridCol w="809625"/>
                <a:gridCol w="1300150"/>
                <a:gridCol w="1298575"/>
              </a:tblGrid>
              <a:tr h="5381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5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</a:t>
                      </a:r>
                    </a:p>
                  </a:txBody>
                  <a:tcPr marT="0" marB="0" marR="58450" marL="58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5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chica</a:t>
                      </a:r>
                    </a:p>
                  </a:txBody>
                  <a:tcPr marT="0" marB="0" marR="58450" marL="58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5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              aseguró</a:t>
                      </a:r>
                    </a:p>
                  </a:txBody>
                  <a:tcPr marT="0" marB="0" marR="58450" marL="58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00B050"/>
                    </a:solidFill>
                  </a:tcPr>
                </a:tc>
                <a:tc h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5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</a:t>
                      </a:r>
                    </a:p>
                  </a:txBody>
                  <a:tcPr marT="0" marB="0" marR="58450" marL="58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5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que</a:t>
                      </a:r>
                    </a:p>
                  </a:txBody>
                  <a:tcPr marT="0" marB="0" marR="58450" marL="58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5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todo</a:t>
                      </a:r>
                    </a:p>
                  </a:txBody>
                  <a:tcPr marT="0" marB="0" marR="58450" marL="58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5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saliera</a:t>
                      </a:r>
                    </a:p>
                  </a:txBody>
                  <a:tcPr marT="0" marB="0" marR="58450" marL="58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5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perfectamente</a:t>
                      </a:r>
                    </a:p>
                  </a:txBody>
                  <a:tcPr marT="0" marB="0" marR="58450" marL="58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</a:tr>
              <a:tr h="268275">
                <a:tc rowSpan="4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8450" marL="58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4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8450" marL="58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4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marca de intrans</a:t>
                      </a:r>
                    </a:p>
                  </a:txBody>
                  <a:tcPr marT="0" marB="0" marR="58450" marL="58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4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8450" marL="5845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8450" marL="58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9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5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Nexo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5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Subord</a:t>
                      </a:r>
                    </a:p>
                  </a:txBody>
                  <a:tcPr marT="0" marB="0" marR="58450" marL="58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8450" marL="58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8450" marL="58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5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58450" marL="58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</a:tr>
              <a:tr h="269875">
                <a:tc vMerge="1"/>
                <a:tc vMerge="1"/>
                <a:tc vMerge="1"/>
                <a:tc vMerge="1"/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5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58450" marL="58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5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58450" marL="58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5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SAdv-CCM</a:t>
                      </a:r>
                    </a:p>
                  </a:txBody>
                  <a:tcPr marT="0" marB="0" marR="58450" marL="58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</a:tr>
              <a:tr h="536575">
                <a:tc vMerge="1"/>
                <a:tc vMerge="1"/>
                <a:tc vMerge="1"/>
                <a:tc vMerge="1"/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5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SN-Sujeto</a:t>
                      </a:r>
                    </a:p>
                  </a:txBody>
                  <a:tcPr marT="0" marB="0" marR="58450" marL="58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5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T="0" marB="0" marR="58450" marL="58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hMerge="1"/>
              </a:tr>
              <a:tr h="1052500">
                <a:tc vMerge="1"/>
                <a:tc vMerge="1"/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Enl</a:t>
                      </a:r>
                    </a:p>
                  </a:txBody>
                  <a:tcPr marT="0" marB="0" marR="58450" marL="58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Término-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SUBORDINADA SUSTANTIVA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</a:t>
                      </a:r>
                      <a:r>
                        <a:rPr b="1" i="1" lang="en-US" sz="2000" u="none" cap="none" strike="noStrike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declarativa</a:t>
                      </a:r>
                      <a:r>
                        <a:rPr b="1" i="0" lang="en-US" sz="2000" u="none" cap="none" strike="noStrike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]</a:t>
                      </a:r>
                    </a:p>
                  </a:txBody>
                  <a:tcPr marT="0" marB="0" marR="58450" marL="58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hMerge="1"/>
                <a:tc hMerge="1"/>
                <a:tc hMerge="1"/>
              </a:tr>
              <a:tr h="7000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Det</a:t>
                      </a:r>
                    </a:p>
                  </a:txBody>
                  <a:tcPr marT="0" marB="0" marR="58450" marL="58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58450" marL="58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58450" marL="58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gridSpan="5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SPrep-CRég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b="1" i="0" sz="2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8450" marL="58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</a:tr>
              <a:tr h="433375"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SN-Sujeto</a:t>
                      </a:r>
                    </a:p>
                  </a:txBody>
                  <a:tcPr marT="0" marB="0" marR="58450" marL="58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gridSpan="7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T="0" marB="0" marR="58450" marL="58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  <a:tc hMerge="1"/>
              </a:tr>
              <a:tr h="473075">
                <a:tc gridSpan="9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9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COMPLEJA</a:t>
                      </a:r>
                    </a:p>
                  </a:txBody>
                  <a:tcPr marT="0" marB="0" marR="58450" marL="58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</a:tbl>
          </a:graphicData>
        </a:graphic>
      </p:graphicFrame>
      <p:sp>
        <p:nvSpPr>
          <p:cNvPr id="128" name="Shape 12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 cap="flat" cmpd="sng" w="9525">
            <a:solidFill>
              <a:srgbClr val="0070C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25000"/>
              <a:buFont typeface="Calibri"/>
              <a:buNone/>
            </a:pPr>
            <a:r>
              <a:rPr b="1" i="0" lang="en-US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MODELO DE ANÁLISIS</a:t>
            </a:r>
          </a:p>
        </p:txBody>
      </p:sp>
      <p:sp>
        <p:nvSpPr>
          <p:cNvPr id="129" name="Shape 129"/>
          <p:cNvSpPr/>
          <p:nvPr/>
        </p:nvSpPr>
        <p:spPr>
          <a:xfrm>
            <a:off x="0" y="0"/>
            <a:ext cx="3168650" cy="914400"/>
          </a:xfrm>
          <a:prstGeom prst="roundRect">
            <a:avLst>
              <a:gd fmla="val 16667" name="adj"/>
            </a:avLst>
          </a:prstGeom>
          <a:solidFill>
            <a:srgbClr val="0070C0"/>
          </a:solidFill>
          <a:ln cap="flat" cmpd="sng" w="25400">
            <a:solidFill>
              <a:srgbClr val="385D8A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DECLARATIVAS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4" name="Shape 134"/>
          <p:cNvGraphicFramePr/>
          <p:nvPr/>
        </p:nvGraphicFramePr>
        <p:xfrm>
          <a:off x="179386" y="1905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{4EC4A8BC-5E6B-41C9-BFB7-5F05EB35BC7F}</a:tableStyleId>
              </a:tblPr>
              <a:tblGrid>
                <a:gridCol w="508000"/>
                <a:gridCol w="944550"/>
                <a:gridCol w="506400"/>
                <a:gridCol w="704850"/>
                <a:gridCol w="530225"/>
                <a:gridCol w="736600"/>
                <a:gridCol w="860425"/>
                <a:gridCol w="393700"/>
                <a:gridCol w="768350"/>
                <a:gridCol w="944550"/>
                <a:gridCol w="361950"/>
                <a:gridCol w="654050"/>
                <a:gridCol w="871525"/>
              </a:tblGrid>
              <a:tr h="5667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solución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que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los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coches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circulen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menor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velocidad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muy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acertada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84150">
                <a:tc rowSpan="5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5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4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4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Nexo Subor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Det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Ady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rowSpan="5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4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rowSpan="4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66725">
                <a:tc vMerge="1"/>
                <a:tc vMerge="1"/>
                <a:tc vMerge="1"/>
                <a:tc vMerge="1"/>
                <a:tc vMerge="1"/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Enl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Térm-SN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hMerge="1"/>
                <a:tc vMerge="1"/>
                <a:tc vMerge="1"/>
                <a:tc vMerge="1"/>
              </a:tr>
              <a:tr h="282575">
                <a:tc vMerge="1"/>
                <a:tc vMerge="1"/>
                <a:tc vMerge="1"/>
                <a:tc vMerge="1"/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SPrep-CCM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hMerge="1"/>
                <a:tc hMerge="1"/>
                <a:tc vMerge="1"/>
                <a:tc vMerge="1"/>
                <a:tc vMerge="1"/>
              </a:tr>
              <a:tr h="284150">
                <a:tc vMerge="1"/>
                <a:tc vMerge="1"/>
                <a:tc vMerge="1"/>
                <a:tc vMerge="1"/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SN-Sujeto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hMerge="1"/>
                <a:tc gridSpan="4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SV-PV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hMerge="1"/>
                <a:tc hMerge="1"/>
                <a:tc hMerge="1"/>
                <a:tc vMerge="1"/>
                <a:tc vMerge="1"/>
                <a:tc vMerge="1"/>
              </a:tr>
              <a:tr h="630225"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Enl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7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Término-</a:t>
                      </a:r>
                      <a:r>
                        <a:rPr b="1" i="0" lang="en-US" sz="1800" u="none" cap="none" strike="noStrike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SUBORDINADA SUSTANTIVA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</a:t>
                      </a:r>
                      <a:r>
                        <a:rPr b="1" i="1" lang="en-US" sz="1800" u="none" cap="none" strike="noStrike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declarativa</a:t>
                      </a:r>
                      <a:r>
                        <a:rPr b="1" i="0" lang="en-US" sz="1800" u="none" cap="none" strike="noStrike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]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Cuant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905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Det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8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SPrep-CN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b="1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SAdj-Atributo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</a:tr>
              <a:tr h="527050">
                <a:tc gridSpan="10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SN-Sujeto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  <a:tc gridSpan="3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SV-PN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</a:tr>
              <a:tr h="525450">
                <a:tc gridSpan="13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1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ORACIÓN COMPLEJA</a:t>
                      </a:r>
                    </a:p>
                  </a:txBody>
                  <a:tcPr marT="0" marB="0" marR="61625" marL="616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</a:tbl>
          </a:graphicData>
        </a:graphic>
      </p:graphicFrame>
      <p:sp>
        <p:nvSpPr>
          <p:cNvPr id="135" name="Shape 13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 cap="flat" cmpd="sng" w="9525">
            <a:solidFill>
              <a:srgbClr val="0070C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25000"/>
              <a:buFont typeface="Calibri"/>
              <a:buNone/>
            </a:pPr>
            <a:r>
              <a:rPr b="1" i="0" lang="en-US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MODELO DE ANÁLISIS</a:t>
            </a:r>
          </a:p>
        </p:txBody>
      </p:sp>
      <p:sp>
        <p:nvSpPr>
          <p:cNvPr id="136" name="Shape 136"/>
          <p:cNvSpPr/>
          <p:nvPr/>
        </p:nvSpPr>
        <p:spPr>
          <a:xfrm>
            <a:off x="0" y="0"/>
            <a:ext cx="3168650" cy="914400"/>
          </a:xfrm>
          <a:prstGeom prst="roundRect">
            <a:avLst>
              <a:gd fmla="val 16667" name="adj"/>
            </a:avLst>
          </a:prstGeom>
          <a:solidFill>
            <a:srgbClr val="0070C0"/>
          </a:solidFill>
          <a:ln cap="flat" cmpd="sng" w="25400">
            <a:solidFill>
              <a:srgbClr val="385D8A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DECLARATIVAS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