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0" d="100"/>
          <a:sy n="120" d="100"/>
        </p:scale>
        <p:origin x="-78" y="-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5A54B1C-34DB-44D8-9015-AFC6C893138D}" type="datetimeFigureOut">
              <a:rPr lang="es-ES" smtClean="0"/>
              <a:pPr/>
              <a:t>12/01/2016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52C414D-FCEA-4505-8F13-8F95082BA233}"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5A54B1C-34DB-44D8-9015-AFC6C893138D}" type="datetimeFigureOut">
              <a:rPr lang="es-ES" smtClean="0"/>
              <a:pPr/>
              <a:t>12/01/2016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52C414D-FCEA-4505-8F13-8F95082BA233}"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5A54B1C-34DB-44D8-9015-AFC6C893138D}" type="datetimeFigureOut">
              <a:rPr lang="es-ES" smtClean="0"/>
              <a:pPr/>
              <a:t>12/01/2016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52C414D-FCEA-4505-8F13-8F95082BA233}"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5A54B1C-34DB-44D8-9015-AFC6C893138D}" type="datetimeFigureOut">
              <a:rPr lang="es-ES" smtClean="0"/>
              <a:pPr/>
              <a:t>12/01/2016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52C414D-FCEA-4505-8F13-8F95082BA233}"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5A54B1C-34DB-44D8-9015-AFC6C893138D}" type="datetimeFigureOut">
              <a:rPr lang="es-ES" smtClean="0"/>
              <a:pPr/>
              <a:t>12/01/2016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52C414D-FCEA-4505-8F13-8F95082BA233}"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5A54B1C-34DB-44D8-9015-AFC6C893138D}" type="datetimeFigureOut">
              <a:rPr lang="es-ES" smtClean="0"/>
              <a:pPr/>
              <a:t>12/01/2016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52C414D-FCEA-4505-8F13-8F95082BA233}"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5A54B1C-34DB-44D8-9015-AFC6C893138D}" type="datetimeFigureOut">
              <a:rPr lang="es-ES" smtClean="0"/>
              <a:pPr/>
              <a:t>12/01/2016</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652C414D-FCEA-4505-8F13-8F95082BA233}"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5A54B1C-34DB-44D8-9015-AFC6C893138D}" type="datetimeFigureOut">
              <a:rPr lang="es-ES" smtClean="0"/>
              <a:pPr/>
              <a:t>12/01/2016</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652C414D-FCEA-4505-8F13-8F95082BA233}"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5A54B1C-34DB-44D8-9015-AFC6C893138D}" type="datetimeFigureOut">
              <a:rPr lang="es-ES" smtClean="0"/>
              <a:pPr/>
              <a:t>12/01/2016</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652C414D-FCEA-4505-8F13-8F95082BA233}"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5A54B1C-34DB-44D8-9015-AFC6C893138D}" type="datetimeFigureOut">
              <a:rPr lang="es-ES" smtClean="0"/>
              <a:pPr/>
              <a:t>12/01/2016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52C414D-FCEA-4505-8F13-8F95082BA233}"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5A54B1C-34DB-44D8-9015-AFC6C893138D}" type="datetimeFigureOut">
              <a:rPr lang="es-ES" smtClean="0"/>
              <a:pPr/>
              <a:t>12/01/2016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52C414D-FCEA-4505-8F13-8F95082BA233}"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A54B1C-34DB-44D8-9015-AFC6C893138D}" type="datetimeFigureOut">
              <a:rPr lang="es-ES" smtClean="0"/>
              <a:pPr/>
              <a:t>12/01/2016</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2C414D-FCEA-4505-8F13-8F95082BA233}"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ÚNICO</a:t>
            </a:r>
            <a:endParaRPr lang="es-ES" dirty="0"/>
          </a:p>
        </p:txBody>
      </p:sp>
      <p:sp>
        <p:nvSpPr>
          <p:cNvPr id="3" name="2 Subtítulo"/>
          <p:cNvSpPr>
            <a:spLocks noGrp="1"/>
          </p:cNvSpPr>
          <p:nvPr>
            <p:ph type="subTitle" idx="1"/>
          </p:nvPr>
        </p:nvSpPr>
        <p:spPr/>
        <p:txBody>
          <a:bodyPr/>
          <a:lstStyle/>
          <a:p>
            <a:r>
              <a:rPr lang="es-ES" dirty="0" smtClean="0"/>
              <a:t>COMENTARIO DE TEXTO</a:t>
            </a:r>
          </a:p>
          <a:p>
            <a:endParaRPr lang="es-E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2400" dirty="0" smtClean="0"/>
              <a:t>Explicación </a:t>
            </a:r>
            <a:r>
              <a:rPr lang="es-ES" sz="2400" dirty="0" smtClean="0"/>
              <a:t>y valoración de las ideas expuestas a partir de la cultura del alumno y de su conocimiento del mundo</a:t>
            </a:r>
            <a:r>
              <a:rPr lang="es-ES" sz="4000" dirty="0" smtClean="0"/>
              <a:t>.</a:t>
            </a:r>
            <a:endParaRPr lang="es-ES" sz="4000" dirty="0"/>
          </a:p>
        </p:txBody>
      </p:sp>
      <p:sp>
        <p:nvSpPr>
          <p:cNvPr id="3" name="2 Marcador de contenido"/>
          <p:cNvSpPr>
            <a:spLocks noGrp="1"/>
          </p:cNvSpPr>
          <p:nvPr>
            <p:ph idx="1"/>
          </p:nvPr>
        </p:nvSpPr>
        <p:spPr/>
        <p:txBody>
          <a:bodyPr>
            <a:normAutofit fontScale="40000" lnSpcReduction="20000"/>
          </a:bodyPr>
          <a:lstStyle/>
          <a:p>
            <a:r>
              <a:rPr lang="es-ES" dirty="0" smtClean="0"/>
              <a:t>I</a:t>
            </a:r>
            <a:r>
              <a:rPr lang="es-ES" dirty="0" smtClean="0"/>
              <a:t>.</a:t>
            </a:r>
            <a:r>
              <a:rPr lang="es-ES" dirty="0" smtClean="0"/>
              <a:t> Análisis del contenido del texto. Analizaremos lo que el autor dice de la siguiente manera:</a:t>
            </a:r>
          </a:p>
          <a:p>
            <a:pPr lvl="1"/>
            <a:r>
              <a:rPr lang="es-ES" dirty="0" smtClean="0"/>
              <a:t>1. </a:t>
            </a:r>
            <a:r>
              <a:rPr lang="es-ES" dirty="0" smtClean="0"/>
              <a:t>Si el texto es vigente en el momento de su lectura y si es oportuno por su relevancia. Actualidad del texto.</a:t>
            </a:r>
          </a:p>
          <a:p>
            <a:pPr lvl="1"/>
            <a:r>
              <a:rPr lang="es-ES" dirty="0" smtClean="0"/>
              <a:t>2. </a:t>
            </a:r>
            <a:r>
              <a:rPr lang="es-ES" dirty="0" smtClean="0"/>
              <a:t>Interés particular o general, es decir, a qué sector de la sociedad le afecta más el contenido del texto (a un sector concreto: particular, o a un amplio sector (general). Puede haber temas muy interesantes pero poco importantes (o que nos lo parezcan). Por ejemplo los temas de la prensa rosa suscitan mucho interés pero tienen muy poca importancia.</a:t>
            </a:r>
          </a:p>
          <a:p>
            <a:pPr lvl="1"/>
            <a:r>
              <a:rPr lang="es-ES" dirty="0" smtClean="0"/>
              <a:t>3. </a:t>
            </a:r>
            <a:r>
              <a:rPr lang="es-ES" dirty="0" smtClean="0"/>
              <a:t>Capacidad para orientar la opinión y regular la conducta del destinatario</a:t>
            </a:r>
          </a:p>
          <a:p>
            <a:pPr lvl="1"/>
            <a:r>
              <a:rPr lang="es-ES" dirty="0" smtClean="0"/>
              <a:t>3.a. </a:t>
            </a:r>
            <a:r>
              <a:rPr lang="es-ES" dirty="0" smtClean="0"/>
              <a:t>Si los datos son objetivos, contrastados, emitidos por organismos oficiales, citas rigurosas, etc., o por el contrario son simples opiniones personales, falacias, argumentos </a:t>
            </a:r>
            <a:r>
              <a:rPr lang="es-ES" i="1" dirty="0" smtClean="0"/>
              <a:t>ad hominem</a:t>
            </a:r>
            <a:r>
              <a:rPr lang="es-ES" dirty="0" smtClean="0"/>
              <a:t>, que conduzcan la opinión del receptor hacia el objetivo que persigue el autor, pero solo con intención manipuladora, no para demostrar y convencer.</a:t>
            </a:r>
          </a:p>
          <a:p>
            <a:pPr lvl="1"/>
            <a:r>
              <a:rPr lang="es-ES" dirty="0" err="1" smtClean="0"/>
              <a:t>3.b</a:t>
            </a:r>
            <a:r>
              <a:rPr lang="es-ES" dirty="0" smtClean="0"/>
              <a:t>. </a:t>
            </a:r>
            <a:r>
              <a:rPr lang="es-ES" dirty="0" smtClean="0"/>
              <a:t>Valorar también el éxito o no del emisor en el planteamiento del texto, sus intenciones y lo que consigue según vuestro juicio particular pero objetivo.</a:t>
            </a:r>
          </a:p>
          <a:p>
            <a:pPr lvl="1"/>
            <a:r>
              <a:rPr lang="es-ES" dirty="0" smtClean="0"/>
              <a:t>4. </a:t>
            </a:r>
            <a:r>
              <a:rPr lang="es-ES" dirty="0" smtClean="0"/>
              <a:t>La profundidad del tema.</a:t>
            </a:r>
          </a:p>
          <a:p>
            <a:pPr lvl="2"/>
            <a:r>
              <a:rPr lang="es-ES" dirty="0" err="1" smtClean="0"/>
              <a:t>4.a.Será</a:t>
            </a:r>
            <a:r>
              <a:rPr lang="es-ES" dirty="0" smtClean="0"/>
              <a:t> </a:t>
            </a:r>
            <a:r>
              <a:rPr lang="es-ES" dirty="0" smtClean="0"/>
              <a:t>valorado de manera positiva el hecho de que el texto esté tratando un asunto con profundidad, con argumentos de peso, argumentos variados y datos objetivos.</a:t>
            </a:r>
          </a:p>
          <a:p>
            <a:pPr lvl="2"/>
            <a:r>
              <a:rPr lang="es-ES" dirty="0" err="1" smtClean="0"/>
              <a:t>4.b</a:t>
            </a:r>
            <a:r>
              <a:rPr lang="es-ES" dirty="0" smtClean="0"/>
              <a:t>. </a:t>
            </a:r>
            <a:r>
              <a:rPr lang="es-ES" dirty="0" smtClean="0"/>
              <a:t>Por el contrario tratar algo con frivolidad, sin darle la importancia que tiene, será tomado de manera negativa.</a:t>
            </a:r>
          </a:p>
          <a:p>
            <a:r>
              <a:rPr lang="es-ES" dirty="0" smtClean="0"/>
              <a:t>II.</a:t>
            </a:r>
            <a:r>
              <a:rPr lang="es-ES" dirty="0" smtClean="0"/>
              <a:t> Opinión personal</a:t>
            </a:r>
          </a:p>
          <a:p>
            <a:pPr lvl="1"/>
            <a:r>
              <a:rPr lang="es-ES" dirty="0" smtClean="0"/>
              <a:t>1. </a:t>
            </a:r>
            <a:r>
              <a:rPr lang="es-ES" dirty="0" smtClean="0"/>
              <a:t>Ampliación de las ideas.</a:t>
            </a:r>
          </a:p>
          <a:p>
            <a:pPr lvl="2"/>
            <a:r>
              <a:rPr lang="es-ES" dirty="0" smtClean="0"/>
              <a:t>1.a. </a:t>
            </a:r>
            <a:r>
              <a:rPr lang="es-ES" dirty="0" smtClean="0"/>
              <a:t>Debemos intentar añadir a las propuestas del autor, y en consonancia con lo que él está diciendo y teniendo en cuenta nuestra opinión al respecto, nuevas propuestas, nuevas ideas, nuevos argumentos, nuevos datos, distintas perspectivas que permitan entender el tema aunque no se esté de acuerdo con la tesis del autor.</a:t>
            </a:r>
          </a:p>
          <a:p>
            <a:pPr lvl="2"/>
            <a:r>
              <a:rPr lang="es-ES" dirty="0" err="1" smtClean="0"/>
              <a:t>1.b</a:t>
            </a:r>
            <a:r>
              <a:rPr lang="es-ES" dirty="0" smtClean="0"/>
              <a:t>. </a:t>
            </a:r>
            <a:r>
              <a:rPr lang="es-ES" dirty="0" smtClean="0"/>
              <a:t>Debemos intentar relacionar nuestro discurso personal con otras materias o disciplinas (historia, filosofía, economía…).</a:t>
            </a:r>
          </a:p>
          <a:p>
            <a:pPr lvl="1"/>
            <a:r>
              <a:rPr lang="es-ES" dirty="0" smtClean="0"/>
              <a:t>b. Finalmente debemos dar nuestra </a:t>
            </a:r>
            <a:r>
              <a:rPr lang="es-ES" b="1" dirty="0" smtClean="0"/>
              <a:t>opinión personal</a:t>
            </a:r>
            <a:r>
              <a:rPr lang="es-ES" dirty="0" smtClean="0"/>
              <a:t> incluso desde nuestra experiencia personal. Respetuosamente, pero dando nuestra visión particular sobre el asunto. Evitaremos actitudes de desprecio ante temas culturales, sociales y políticos (xenofobia, la mujer, izquierdas y derechas). No obstante se nos pide nuestra visión particular, pero </a:t>
            </a:r>
            <a:r>
              <a:rPr lang="es-ES" b="1" dirty="0" smtClean="0"/>
              <a:t>razonada y lógica</a:t>
            </a:r>
            <a:r>
              <a:rPr lang="es-ES" dirty="0" smtClean="0"/>
              <a:t>, no solo basada en la emoción y en el impulso primario.</a:t>
            </a:r>
          </a:p>
          <a:p>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lnSpcReduction="10000"/>
          </a:bodyPr>
          <a:lstStyle/>
          <a:p>
            <a:r>
              <a:rPr lang="es-ES" dirty="0" smtClean="0"/>
              <a:t>Este texto, que no es actual por cuanto su fecha de composición es de 2013, tiene vigencia en el sentido de la actitud generalizada de nuestros políticos y de la sociedad en general. Unos políticos muchas veces dispuestos a la hipocresía con la finalidad de ganar votos y mantenerse en el poder a toda costa. Y una sociedad falta de solidaridad y de compromiso que busca sacar provecho personal a cualquier situación.</a:t>
            </a:r>
          </a:p>
          <a:p>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r>
              <a:rPr lang="es-ES" dirty="0" smtClean="0"/>
              <a:t>No cabe duda que el contenido de este tema es de interés general por lo que la figura de Mandela ha significado en cuanto a la igualdad de derechos de los seres humanos en su lucha contra el </a:t>
            </a:r>
            <a:r>
              <a:rPr lang="es-ES" dirty="0" err="1" smtClean="0"/>
              <a:t>aparhaid</a:t>
            </a:r>
            <a:r>
              <a:rPr lang="es-ES" dirty="0" smtClean="0"/>
              <a:t> y el racismo, en su caso concreto en Sudáfrica, pero muy significativo en todo el mundo.</a:t>
            </a:r>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r>
              <a:rPr lang="es-ES" dirty="0" smtClean="0"/>
              <a:t>El autor presenta una gran capacidad para persuadir al lector a través de un lenguaje llano en ocasiones, coloquial, y unos argumentos más emocionales que racionales, presentando a los políticos y familiares de Mandela como elementos claramente negativos, resaltando así su figura universal.</a:t>
            </a:r>
            <a:endParaRPr lang="es-E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r>
              <a:rPr lang="es-ES" dirty="0" smtClean="0"/>
              <a:t>No obstante la profundidad del tema no es grande a pesar de lo que significa la figura de Nelson Mandela. Y es que considero que el autor solo busca exponer su rabia ante la indiferencia generalizada de un hombre que ha sido tan necesario para comprender el horror del </a:t>
            </a:r>
            <a:r>
              <a:rPr lang="es-ES" dirty="0" err="1" smtClean="0"/>
              <a:t>aparhaid</a:t>
            </a:r>
            <a:r>
              <a:rPr lang="es-ES" dirty="0" smtClean="0"/>
              <a:t> sudafricano y para la igualdad de los hombres.</a:t>
            </a:r>
            <a:endParaRPr lang="es-E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r>
              <a:rPr lang="es-ES" dirty="0" smtClean="0"/>
              <a:t>Desde este punto de vista creo que el propósito del autor se lleva a cabo con éxito, destacando a Mandela por encima de la vileza de la clase política y de una sociedad corrompida por los intereses personales y el egoísmo.</a:t>
            </a:r>
            <a:endParaRPr lang="es-E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fontScale="85000" lnSpcReduction="20000"/>
          </a:bodyPr>
          <a:lstStyle/>
          <a:p>
            <a:r>
              <a:rPr lang="es-ES" dirty="0" smtClean="0"/>
              <a:t>LA OPINIÓN PERSONAL Y LOS ARGUMENTOS </a:t>
            </a:r>
            <a:r>
              <a:rPr lang="es-ES" dirty="0" err="1" smtClean="0"/>
              <a:t>AÑADIBLES</a:t>
            </a:r>
            <a:r>
              <a:rPr lang="es-ES" dirty="0" smtClean="0"/>
              <a:t> VAN POR CUENTA DE CADA UNO.</a:t>
            </a:r>
          </a:p>
          <a:p>
            <a:r>
              <a:rPr lang="es-ES" dirty="0" smtClean="0"/>
              <a:t>Pienso, a diferencia de lo que el autor argumenta en este texto, que la sociedad, en general, ve en Mandela una figura fundamental que ha generado, en el acerbo colectivo, una metáfora de la lucha por los derechos humanos. Sí hay un reconocimiento popular, con la existencia de películas alusivas o la realización de festivales de música tanto en el movimiento por la liberación de Mandela, como en el reconocimiento posterior (pensemos en </a:t>
            </a:r>
            <a:r>
              <a:rPr lang="es-ES" i="1" dirty="0" err="1" smtClean="0"/>
              <a:t>Invictus</a:t>
            </a:r>
            <a:r>
              <a:rPr lang="es-ES" dirty="0" smtClean="0"/>
              <a:t>, por ejemplo, o en conciertos como el de </a:t>
            </a:r>
            <a:r>
              <a:rPr lang="es-ES" dirty="0" err="1" smtClean="0"/>
              <a:t>U2</a:t>
            </a:r>
            <a:r>
              <a:rPr lang="es-ES" dirty="0" smtClean="0"/>
              <a:t> en Sudáfrica).</a:t>
            </a:r>
            <a:endParaRPr lang="es-E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fontScale="85000" lnSpcReduction="10000"/>
          </a:bodyPr>
          <a:lstStyle/>
          <a:p>
            <a:r>
              <a:rPr lang="es-ES" dirty="0" smtClean="0"/>
              <a:t>Sin embargo es verdad, y en eso </a:t>
            </a:r>
            <a:r>
              <a:rPr lang="es-ES" dirty="0" err="1" smtClean="0"/>
              <a:t>estoyu</a:t>
            </a:r>
            <a:r>
              <a:rPr lang="es-ES" dirty="0" smtClean="0"/>
              <a:t> de acuerdo con el autor, que no basta solo con mostrar un aparente sentimiento de tristeza por su pérdida, sino que hay que perseverar en la lucha por que los derechos humanos sean reconocidos en todas partes, en contra de gobiernos autoritarios y de sociedades que busquen imponer un criterio político o religioso a los demás. Atender a los refugiados y buscar soluciones para los países en conflicto, más allá de los intereses de cada país sería una magnífica forma de agradecer a Nelson Mandela toda su vida de lucha por la dignidad humana. </a:t>
            </a:r>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TEMA</a:t>
            </a:r>
            <a:endParaRPr lang="es-ES" dirty="0"/>
          </a:p>
        </p:txBody>
      </p:sp>
      <p:sp>
        <p:nvSpPr>
          <p:cNvPr id="3" name="2 Marcador de contenido"/>
          <p:cNvSpPr>
            <a:spLocks noGrp="1"/>
          </p:cNvSpPr>
          <p:nvPr>
            <p:ph idx="1"/>
          </p:nvPr>
        </p:nvSpPr>
        <p:spPr/>
        <p:txBody>
          <a:bodyPr>
            <a:normAutofit fontScale="92500" lnSpcReduction="10000"/>
          </a:bodyPr>
          <a:lstStyle/>
          <a:p>
            <a:r>
              <a:rPr lang="es-ES" dirty="0" smtClean="0"/>
              <a:t>Crítica hacia una sociedad hipócrita</a:t>
            </a:r>
          </a:p>
          <a:p>
            <a:r>
              <a:rPr lang="es-ES" dirty="0" smtClean="0"/>
              <a:t>Exaltación de la figura de Mandela frente a la hipocresía de la clase política y el aprovechamiento de sus familiares.</a:t>
            </a:r>
          </a:p>
          <a:p>
            <a:r>
              <a:rPr lang="es-ES" dirty="0" smtClean="0"/>
              <a:t>Denuncia de la hipocresía de la política internacional y la sociedad en general con respecto a la figura de Mandela.</a:t>
            </a:r>
          </a:p>
          <a:p>
            <a:r>
              <a:rPr lang="es-ES" dirty="0" smtClean="0"/>
              <a:t>Importancia de Nelson Mandela a pesar de que políticos y familiares busquen solo sacar provecho de su figura.</a:t>
            </a:r>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Estructura </a:t>
            </a:r>
            <a:endParaRPr lang="es-ES" dirty="0"/>
          </a:p>
        </p:txBody>
      </p:sp>
      <p:sp>
        <p:nvSpPr>
          <p:cNvPr id="3" name="2 Marcador de contenido"/>
          <p:cNvSpPr>
            <a:spLocks noGrp="1"/>
          </p:cNvSpPr>
          <p:nvPr>
            <p:ph idx="1"/>
          </p:nvPr>
        </p:nvSpPr>
        <p:spPr/>
        <p:txBody>
          <a:bodyPr/>
          <a:lstStyle/>
          <a:p>
            <a:r>
              <a:rPr lang="es-ES" dirty="0" smtClean="0"/>
              <a:t>Introducción.</a:t>
            </a:r>
          </a:p>
          <a:p>
            <a:pPr lvl="1"/>
            <a:r>
              <a:rPr lang="es-ES" dirty="0" smtClean="0"/>
              <a:t>Se corresponde con el primer párrafo.</a:t>
            </a:r>
          </a:p>
          <a:p>
            <a:pPr lvl="1"/>
            <a:r>
              <a:rPr lang="es-ES" dirty="0" smtClean="0"/>
              <a:t>Ideas principales:</a:t>
            </a:r>
          </a:p>
          <a:p>
            <a:pPr lvl="2"/>
            <a:r>
              <a:rPr lang="es-ES" dirty="0" smtClean="0"/>
              <a:t>los dos personajes más destacados del siglo XX y XXI respectivamente son Mandela y </a:t>
            </a:r>
            <a:r>
              <a:rPr lang="es-ES" dirty="0" err="1" smtClean="0"/>
              <a:t>Obama</a:t>
            </a:r>
            <a:r>
              <a:rPr lang="es-ES" dirty="0" smtClean="0"/>
              <a:t>, ambos negros.</a:t>
            </a:r>
          </a:p>
          <a:p>
            <a:pPr lvl="2"/>
            <a:r>
              <a:rPr lang="es-ES" dirty="0" smtClean="0"/>
              <a:t>Los políticos actúan con hipocresía ante la muerte de Mandela mostrando una tristeza poco sincera. (Tesis) </a:t>
            </a: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fontScale="92500" lnSpcReduction="20000"/>
          </a:bodyPr>
          <a:lstStyle/>
          <a:p>
            <a:r>
              <a:rPr lang="es-ES" dirty="0" smtClean="0"/>
              <a:t>Desarrollo</a:t>
            </a:r>
          </a:p>
          <a:p>
            <a:pPr lvl="1"/>
            <a:r>
              <a:rPr lang="es-ES" dirty="0" smtClean="0"/>
              <a:t>Se corresponde con los dos siguientes párrafos, salvo el enunciado final.</a:t>
            </a:r>
          </a:p>
          <a:p>
            <a:pPr lvl="1"/>
            <a:r>
              <a:rPr lang="es-ES" dirty="0" smtClean="0"/>
              <a:t>Ideas principales:</a:t>
            </a:r>
          </a:p>
          <a:p>
            <a:pPr lvl="2"/>
            <a:r>
              <a:rPr lang="es-ES" dirty="0" smtClean="0"/>
              <a:t>Los políticos no se atreven a mostrar indiferencia ante la muerte de Mandela porque sería políticamente reprobable e incorrecto, aunque realmente les resulta indiferente.</a:t>
            </a:r>
          </a:p>
          <a:p>
            <a:pPr lvl="2"/>
            <a:r>
              <a:rPr lang="es-ES" dirty="0" smtClean="0"/>
              <a:t>Su propia familia sólo quiere sacar provecho de la figura de Mandela.</a:t>
            </a:r>
          </a:p>
          <a:p>
            <a:pPr lvl="1"/>
            <a:r>
              <a:rPr lang="es-ES" dirty="0" smtClean="0"/>
              <a:t>Ideas secundarias:</a:t>
            </a:r>
          </a:p>
          <a:p>
            <a:pPr lvl="2"/>
            <a:r>
              <a:rPr lang="es-ES" dirty="0" smtClean="0"/>
              <a:t>Hay quien piensa que aunque haya desaparecido el </a:t>
            </a:r>
            <a:r>
              <a:rPr lang="es-ES" dirty="0" err="1" smtClean="0"/>
              <a:t>aparhaid</a:t>
            </a:r>
            <a:r>
              <a:rPr lang="es-ES" dirty="0" smtClean="0"/>
              <a:t> como sistema político, la situación no ha mejorado demasiado. </a:t>
            </a:r>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fontScale="85000" lnSpcReduction="10000"/>
          </a:bodyPr>
          <a:lstStyle/>
          <a:p>
            <a:r>
              <a:rPr lang="es-ES" dirty="0" smtClean="0"/>
              <a:t>Conclusión:</a:t>
            </a:r>
          </a:p>
          <a:p>
            <a:pPr lvl="1"/>
            <a:r>
              <a:rPr lang="es-ES" dirty="0" smtClean="0"/>
              <a:t>Seria la última línea “no se puede tener todo, gran hombre”.</a:t>
            </a:r>
          </a:p>
          <a:p>
            <a:pPr lvl="1"/>
            <a:r>
              <a:rPr lang="es-ES" dirty="0" smtClean="0"/>
              <a:t>Se alude aquí a la idea de la tesis, implícita y encuadrada, que enunciaremos así: “una de las figuras internacionales más importantes del siglo XX sólo deja como herencia la indiferencia de la clase política internacional y la búsqueda del provecho personal en su familia”.</a:t>
            </a:r>
          </a:p>
          <a:p>
            <a:pPr lvl="1"/>
            <a:r>
              <a:rPr lang="es-ES" dirty="0" smtClean="0"/>
              <a:t>O “la figura del gran héroe del siglo XX, Nelson Mandela, queda desdibujada tras su muerte por la indiferencia de la clase política internacional y por la búsqueda del aprovechamiento personal de su familia”.</a:t>
            </a:r>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Registro</a:t>
            </a:r>
            <a:endParaRPr lang="es-ES" dirty="0"/>
          </a:p>
        </p:txBody>
      </p:sp>
      <p:sp>
        <p:nvSpPr>
          <p:cNvPr id="3" name="2 Marcador de contenido"/>
          <p:cNvSpPr>
            <a:spLocks noGrp="1"/>
          </p:cNvSpPr>
          <p:nvPr>
            <p:ph idx="1"/>
          </p:nvPr>
        </p:nvSpPr>
        <p:spPr/>
        <p:txBody>
          <a:bodyPr>
            <a:normAutofit fontScale="62500" lnSpcReduction="20000"/>
          </a:bodyPr>
          <a:lstStyle/>
          <a:p>
            <a:r>
              <a:rPr lang="es-ES" b="1" dirty="0" smtClean="0"/>
              <a:t>Definición</a:t>
            </a:r>
            <a:endParaRPr lang="es-ES" dirty="0"/>
          </a:p>
          <a:p>
            <a:r>
              <a:rPr lang="es-ES" dirty="0"/>
              <a:t>Entendemos </a:t>
            </a:r>
            <a:r>
              <a:rPr lang="es-ES" dirty="0" smtClean="0"/>
              <a:t>por registro </a:t>
            </a:r>
            <a:r>
              <a:rPr lang="es-ES" dirty="0" err="1" smtClean="0"/>
              <a:t>lingüí</a:t>
            </a:r>
            <a:r>
              <a:rPr lang="es-ES" dirty="0" err="1"/>
              <a:t>s</a:t>
            </a:r>
            <a:r>
              <a:rPr lang="es-ES" dirty="0" err="1" smtClean="0"/>
              <a:t>tisco</a:t>
            </a:r>
            <a:r>
              <a:rPr lang="es-ES" dirty="0"/>
              <a:t> la forma concreta </a:t>
            </a:r>
            <a:r>
              <a:rPr lang="es-ES" dirty="0" smtClean="0"/>
              <a:t>de expresarse </a:t>
            </a:r>
            <a:r>
              <a:rPr lang="es-ES" dirty="0"/>
              <a:t>un emisor en un momento determinado, atendiendo </a:t>
            </a:r>
            <a:r>
              <a:rPr lang="es-ES" dirty="0" smtClean="0"/>
              <a:t>tanto a </a:t>
            </a:r>
            <a:r>
              <a:rPr lang="es-ES" dirty="0"/>
              <a:t>la mayor o menor competencia comunicativa de dicho emisor (</a:t>
            </a:r>
            <a:r>
              <a:rPr lang="es-ES" dirty="0" smtClean="0"/>
              <a:t>su conocimiento</a:t>
            </a:r>
            <a:r>
              <a:rPr lang="es-ES" dirty="0"/>
              <a:t> de la lengua y del desarrollo textual) como a </a:t>
            </a:r>
            <a:r>
              <a:rPr lang="es-ES" dirty="0" smtClean="0"/>
              <a:t>la adecuación</a:t>
            </a:r>
            <a:r>
              <a:rPr lang="es-ES" dirty="0"/>
              <a:t> que este hace a la situación comunicativa y </a:t>
            </a:r>
            <a:r>
              <a:rPr lang="es-ES" dirty="0" smtClean="0"/>
              <a:t>sus elementos </a:t>
            </a:r>
            <a:r>
              <a:rPr lang="es-ES" dirty="0"/>
              <a:t>(condiciones, canal, receptor o receptores…). El </a:t>
            </a:r>
            <a:r>
              <a:rPr lang="es-ES" dirty="0" smtClean="0"/>
              <a:t>registro puede </a:t>
            </a:r>
            <a:r>
              <a:rPr lang="es-ES" dirty="0"/>
              <a:t>variar de acuerdo a la relación con las variedades de la </a:t>
            </a:r>
            <a:r>
              <a:rPr lang="es-ES" dirty="0" smtClean="0"/>
              <a:t>lengua entre </a:t>
            </a:r>
            <a:r>
              <a:rPr lang="es-ES" dirty="0"/>
              <a:t>vulgar y culto, incluyendo características de formalidad, </a:t>
            </a:r>
            <a:r>
              <a:rPr lang="es-ES" dirty="0" smtClean="0"/>
              <a:t>canal expresivo</a:t>
            </a:r>
            <a:r>
              <a:rPr lang="es-ES" dirty="0"/>
              <a:t> (oral o escrito), la mayor o menor elaboración(conocimiento del código </a:t>
            </a:r>
            <a:r>
              <a:rPr lang="es-ES" dirty="0" smtClean="0"/>
              <a:t>lingüístico</a:t>
            </a:r>
            <a:r>
              <a:rPr lang="es-ES" dirty="0"/>
              <a:t>), la adecuación a la norma</a:t>
            </a:r>
            <a:r>
              <a:rPr lang="es-ES" dirty="0" smtClean="0"/>
              <a:t>, peculiaridades</a:t>
            </a:r>
            <a:r>
              <a:rPr lang="es-ES" dirty="0"/>
              <a:t> dialectales, licencias </a:t>
            </a:r>
            <a:r>
              <a:rPr lang="es-ES" dirty="0" smtClean="0"/>
              <a:t>lingüísticas</a:t>
            </a:r>
            <a:r>
              <a:rPr lang="es-ES" dirty="0"/>
              <a:t> que alteren </a:t>
            </a:r>
            <a:r>
              <a:rPr lang="es-ES" dirty="0" smtClean="0"/>
              <a:t>la uniformidad</a:t>
            </a:r>
            <a:r>
              <a:rPr lang="es-ES" dirty="0"/>
              <a:t> del registro (</a:t>
            </a:r>
            <a:r>
              <a:rPr lang="es-ES" dirty="0" smtClean="0"/>
              <a:t>mezcla</a:t>
            </a:r>
            <a:r>
              <a:rPr lang="es-ES" dirty="0"/>
              <a:t> del </a:t>
            </a:r>
            <a:r>
              <a:rPr lang="es-ES" dirty="0" smtClean="0"/>
              <a:t>estándar</a:t>
            </a:r>
            <a:r>
              <a:rPr lang="es-ES" dirty="0"/>
              <a:t> con </a:t>
            </a:r>
            <a:r>
              <a:rPr lang="es-ES" dirty="0" smtClean="0"/>
              <a:t>elementos vulgares</a:t>
            </a:r>
            <a:r>
              <a:rPr lang="es-ES" dirty="0"/>
              <a:t>, argot, etc.). </a:t>
            </a:r>
            <a:r>
              <a:rPr lang="es-ES" dirty="0" smtClean="0"/>
              <a:t>La </a:t>
            </a:r>
            <a:r>
              <a:rPr lang="es-ES" dirty="0"/>
              <a:t>intención comunicativa y la finalidad </a:t>
            </a:r>
            <a:r>
              <a:rPr lang="es-ES" dirty="0" smtClean="0"/>
              <a:t>que persigue </a:t>
            </a:r>
            <a:r>
              <a:rPr lang="es-ES" dirty="0"/>
              <a:t>el hablante, así como el tono que escoge en la </a:t>
            </a:r>
            <a:r>
              <a:rPr lang="es-ES" dirty="0" smtClean="0"/>
              <a:t>producción textual estarán </a:t>
            </a:r>
            <a:r>
              <a:rPr lang="es-ES" dirty="0"/>
              <a:t>directamente relacionados con la </a:t>
            </a:r>
            <a:r>
              <a:rPr lang="es-ES" dirty="0" smtClean="0"/>
              <a:t>utilización </a:t>
            </a:r>
            <a:r>
              <a:rPr lang="es-ES" dirty="0"/>
              <a:t>de uno </a:t>
            </a:r>
            <a:r>
              <a:rPr lang="es-ES" dirty="0" smtClean="0"/>
              <a:t>y otro </a:t>
            </a:r>
            <a:r>
              <a:rPr lang="es-ES" dirty="0"/>
              <a:t>registro.</a:t>
            </a:r>
          </a:p>
          <a:p>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fontScale="32500" lnSpcReduction="20000"/>
          </a:bodyPr>
          <a:lstStyle/>
          <a:p>
            <a:r>
              <a:rPr lang="es-ES" dirty="0"/>
              <a:t>El texto </a:t>
            </a:r>
            <a:r>
              <a:rPr lang="es-ES" dirty="0" smtClean="0"/>
              <a:t>de Carlos Boyero [“Único”, </a:t>
            </a:r>
            <a:r>
              <a:rPr lang="es-ES" i="1" dirty="0"/>
              <a:t>El País, </a:t>
            </a:r>
            <a:r>
              <a:rPr lang="es-ES" dirty="0" smtClean="0"/>
              <a:t>06-12-2013</a:t>
            </a:r>
            <a:r>
              <a:rPr lang="es-ES" dirty="0"/>
              <a:t>] utiliza como </a:t>
            </a:r>
            <a:r>
              <a:rPr lang="es-ES" b="1" dirty="0"/>
              <a:t>canal expresivo</a:t>
            </a:r>
            <a:r>
              <a:rPr lang="es-ES" dirty="0"/>
              <a:t> la forma de </a:t>
            </a:r>
            <a:r>
              <a:rPr lang="es-ES" b="1" dirty="0"/>
              <a:t>expresión escrita</a:t>
            </a:r>
            <a:r>
              <a:rPr lang="es-ES" dirty="0"/>
              <a:t> y presenta claras características al respecto, como la claridad, la corrección, la precisión léxica y la cohesión textual, tanto a nivel </a:t>
            </a:r>
            <a:r>
              <a:rPr lang="es-ES" dirty="0" smtClean="0"/>
              <a:t>léxico </a:t>
            </a:r>
            <a:r>
              <a:rPr lang="es-ES" dirty="0"/>
              <a:t>como gramatical, adecuándose así al formato de columna periodística de opinión. Presenta también una absoluta </a:t>
            </a:r>
            <a:r>
              <a:rPr lang="es-ES" b="1" dirty="0"/>
              <a:t>formalidad</a:t>
            </a:r>
            <a:r>
              <a:rPr lang="es-ES" dirty="0"/>
              <a:t> por lo que respecta a la </a:t>
            </a:r>
            <a:r>
              <a:rPr lang="es-ES" b="1" dirty="0"/>
              <a:t>situación</a:t>
            </a:r>
            <a:r>
              <a:rPr lang="es-ES" dirty="0"/>
              <a:t> </a:t>
            </a:r>
            <a:r>
              <a:rPr lang="es-ES" b="1" dirty="0"/>
              <a:t>comunicativa</a:t>
            </a:r>
            <a:r>
              <a:rPr lang="es-ES" dirty="0"/>
              <a:t>, manteniéndose uniforme tanto </a:t>
            </a:r>
            <a:r>
              <a:rPr lang="es-ES" dirty="0" smtClean="0"/>
              <a:t>lo referente </a:t>
            </a:r>
            <a:r>
              <a:rPr lang="es-ES" dirty="0"/>
              <a:t>a la </a:t>
            </a:r>
            <a:r>
              <a:rPr lang="es-ES" b="1" dirty="0"/>
              <a:t>corrección</a:t>
            </a:r>
            <a:r>
              <a:rPr lang="es-ES" dirty="0"/>
              <a:t> </a:t>
            </a:r>
            <a:r>
              <a:rPr lang="es-ES" b="1" dirty="0"/>
              <a:t>gramatical</a:t>
            </a:r>
            <a:r>
              <a:rPr lang="es-ES" dirty="0"/>
              <a:t> y </a:t>
            </a:r>
            <a:r>
              <a:rPr lang="es-ES" b="1" dirty="0"/>
              <a:t>normativa</a:t>
            </a:r>
            <a:r>
              <a:rPr lang="es-ES" dirty="0"/>
              <a:t> como a la adecuación al </a:t>
            </a:r>
            <a:r>
              <a:rPr lang="es-ES" b="1" dirty="0"/>
              <a:t>tono</a:t>
            </a:r>
            <a:r>
              <a:rPr lang="es-ES" dirty="0"/>
              <a:t> </a:t>
            </a:r>
            <a:r>
              <a:rPr lang="es-ES" b="1" dirty="0"/>
              <a:t>serio</a:t>
            </a:r>
            <a:r>
              <a:rPr lang="es-ES" dirty="0"/>
              <a:t> y reflexivo de su </a:t>
            </a:r>
            <a:r>
              <a:rPr lang="es-ES" dirty="0" smtClean="0"/>
              <a:t>discurso, aunque presenta claros rasgos de ironía que se concretan en la utilización de diversos registros, variando la neutralidad habitual de este tipo de textos.</a:t>
            </a:r>
          </a:p>
          <a:p>
            <a:r>
              <a:rPr lang="es-ES" dirty="0" smtClean="0"/>
              <a:t>Se </a:t>
            </a:r>
            <a:r>
              <a:rPr lang="es-ES" dirty="0"/>
              <a:t>registra, en este sentido, una ausencia </a:t>
            </a:r>
            <a:r>
              <a:rPr lang="es-ES" dirty="0" smtClean="0"/>
              <a:t>general de </a:t>
            </a:r>
            <a:r>
              <a:rPr lang="es-ES" b="1" dirty="0"/>
              <a:t>vulgarismos</a:t>
            </a:r>
            <a:r>
              <a:rPr lang="es-ES" dirty="0"/>
              <a:t> que denota la </a:t>
            </a:r>
            <a:r>
              <a:rPr lang="es-ES" b="1" dirty="0"/>
              <a:t>intención</a:t>
            </a:r>
            <a:r>
              <a:rPr lang="es-ES" dirty="0"/>
              <a:t> </a:t>
            </a:r>
            <a:r>
              <a:rPr lang="es-ES" dirty="0" smtClean="0"/>
              <a:t>del  autor </a:t>
            </a:r>
            <a:r>
              <a:rPr lang="es-ES" dirty="0"/>
              <a:t>de no marcar el texto en este sentido, favoreciendo el desarrollo del tono serio y emocional asociado al tema </a:t>
            </a:r>
            <a:r>
              <a:rPr lang="es-ES" dirty="0" smtClean="0"/>
              <a:t>(la exaltación de la figura de Mandela ante la hipocresía del resto de líderes mundiales), pero presentando elementos coloquiales con características </a:t>
            </a:r>
            <a:r>
              <a:rPr lang="es-ES" dirty="0" err="1" smtClean="0"/>
              <a:t>sociolectales</a:t>
            </a:r>
            <a:r>
              <a:rPr lang="es-ES" dirty="0" smtClean="0"/>
              <a:t> propios de jergas juveniles (“flipado”, “</a:t>
            </a:r>
            <a:r>
              <a:rPr lang="es-ES" dirty="0" err="1" smtClean="0"/>
              <a:t>palmarla</a:t>
            </a:r>
            <a:r>
              <a:rPr lang="es-ES" dirty="0" smtClean="0"/>
              <a:t>”, “</a:t>
            </a:r>
            <a:r>
              <a:rPr lang="es-ES" dirty="0" err="1" smtClean="0"/>
              <a:t>entrullaron</a:t>
            </a:r>
            <a:r>
              <a:rPr lang="es-ES" dirty="0" smtClean="0"/>
              <a:t>”) o algún vulgarismo, también, por otro lado, cercano a la jerga juvenil (“hostias”, “pillar”), </a:t>
            </a:r>
            <a:r>
              <a:rPr lang="es-ES" dirty="0" smtClean="0"/>
              <a:t>junto a algunas metáforas y expresiones populares como “a sangre y fuego”, “buitres”, “sanguijuelas”, “segunda fila”, “bruja”.</a:t>
            </a:r>
            <a:endParaRPr lang="es-ES" dirty="0"/>
          </a:p>
          <a:p>
            <a:r>
              <a:rPr lang="es-ES" dirty="0" smtClean="0"/>
              <a:t>Junto a estos elementos coloquiales e incluso vulgares, utiliza Carlos Boyero </a:t>
            </a:r>
            <a:r>
              <a:rPr lang="es-ES" b="1" dirty="0" smtClean="0"/>
              <a:t>código</a:t>
            </a:r>
            <a:r>
              <a:rPr lang="es-ES" dirty="0" smtClean="0"/>
              <a:t> </a:t>
            </a:r>
            <a:r>
              <a:rPr lang="es-ES" dirty="0"/>
              <a:t>totalmente </a:t>
            </a:r>
            <a:r>
              <a:rPr lang="es-ES" b="1" dirty="0"/>
              <a:t>elaborado</a:t>
            </a:r>
            <a:r>
              <a:rPr lang="es-ES" dirty="0"/>
              <a:t> que se aprecia en la perfecta corrección expresiva, lingüística y normativa que presenta esta columna y que viene a </a:t>
            </a:r>
            <a:r>
              <a:rPr lang="es-ES" dirty="0" smtClean="0"/>
              <a:t>presentar un contraste forzado con el tono irónico y relajado con el que surgen expresiones como las anteriores. Aparece así una serie de léxico de tipo elevado, culto (“constatar, desolada, loa, finado, magnánima, </a:t>
            </a:r>
            <a:r>
              <a:rPr lang="es-ES" dirty="0" err="1" smtClean="0"/>
              <a:t>pargmática</a:t>
            </a:r>
            <a:r>
              <a:rPr lang="es-ES" dirty="0" smtClean="0"/>
              <a:t>, detestaba, pérfidos, imperando, jovial, beatífico, prócer…”) que viene a justificar la formalidad propia de un texto perteneciente a un ámbito social como es un medio de comunicación de masas (diario </a:t>
            </a:r>
            <a:r>
              <a:rPr lang="es-ES" i="1" dirty="0" smtClean="0"/>
              <a:t>El País</a:t>
            </a:r>
            <a:r>
              <a:rPr lang="es-ES" dirty="0" smtClean="0"/>
              <a:t>).</a:t>
            </a:r>
            <a:endParaRPr lang="es-ES" dirty="0"/>
          </a:p>
          <a:p>
            <a:r>
              <a:rPr lang="es-ES" dirty="0"/>
              <a:t>Así pues, teniendo en cuenta la adecuación del texto tanto a la formación del hablante como a las condiciones comunicativas que caracterizan a un texto periodístico de opinión como es esta columna del periódico </a:t>
            </a:r>
            <a:r>
              <a:rPr lang="es-ES" i="1" dirty="0"/>
              <a:t>El País</a:t>
            </a:r>
            <a:r>
              <a:rPr lang="es-ES" dirty="0"/>
              <a:t>, lo adscribimos   al </a:t>
            </a:r>
            <a:r>
              <a:rPr lang="es-ES" b="1" dirty="0"/>
              <a:t>nivel</a:t>
            </a:r>
            <a:r>
              <a:rPr lang="es-ES" dirty="0"/>
              <a:t> </a:t>
            </a:r>
            <a:r>
              <a:rPr lang="es-ES" b="1" dirty="0"/>
              <a:t>culto</a:t>
            </a:r>
            <a:r>
              <a:rPr lang="es-ES" dirty="0"/>
              <a:t>, que recurre, como hemos analizado, al código elaborado, dentro de la más absoluta </a:t>
            </a:r>
            <a:r>
              <a:rPr lang="es-ES" dirty="0" smtClean="0"/>
              <a:t>formalidad pero con la presencia salpicada de abundantes elementos de sociolectos diferentes (jerga juvenil, coloquialismos). Ello pertenece a una estrategia discursiva </a:t>
            </a:r>
            <a:r>
              <a:rPr lang="es-ES" dirty="0" err="1" smtClean="0"/>
              <a:t>oralizada</a:t>
            </a:r>
            <a:r>
              <a:rPr lang="es-ES" dirty="0" smtClean="0"/>
              <a:t> que busca la empatía y la relevancia comunicativa, es decir, llegar con mayor facilidad al lector y hacer que éste esté más receptivo para asimilar el mensaje y la intención persuasiva del autor (en este caso esa hipocresía generalizada de cierto “</a:t>
            </a:r>
            <a:r>
              <a:rPr lang="es-ES" dirty="0" err="1" smtClean="0"/>
              <a:t>postureo</a:t>
            </a:r>
            <a:r>
              <a:rPr lang="es-ES" dirty="0" smtClean="0"/>
              <a:t>” en los políticos de tratar de transmitir un sentimiento hacia la figura de Mandela que no parecen sentir realmente), haciendo así que la aceptación de la tesis sea más sencilla.</a:t>
            </a:r>
          </a:p>
          <a:p>
            <a:r>
              <a:rPr lang="es-ES" dirty="0" smtClean="0"/>
              <a:t>Se trata también de la búsqueda de la modernización del lenguaje periodístico presentándolo más actual al acercarlo al nivel coloquial, así como también de una mayor libertad del potencial estilístico en los textos de opinión, al no ceñirse, necesariamente, a la función informativa. El autor consigue, con esta variedad de registros (siempre desde el nivel formal en cuanto a estructuras semánticas, sintácticas y </a:t>
            </a:r>
            <a:r>
              <a:rPr lang="es-ES" dirty="0" err="1" smtClean="0"/>
              <a:t>pragmáticotextuales</a:t>
            </a:r>
            <a:r>
              <a:rPr lang="es-ES" dirty="0" smtClean="0"/>
              <a:t>) fundamentalmente de tipo léxico, una mayor presencia de la personalidad y estilo propios, que los caracterice frente a la neutralidad del lenguaje periodístico, asumiendo así una mayor responsabilidad lingüística, en muchos casos asociada a la actividad profesional del escritor.</a:t>
            </a:r>
          </a:p>
          <a:p>
            <a:r>
              <a:rPr lang="es-ES" dirty="0" smtClean="0"/>
              <a:t>Otra de las características que se corresponden con la presencia de una variación de registros idiomáticos en el texto es la mayor relevancia de la subjetividad en el texto, la </a:t>
            </a:r>
            <a:r>
              <a:rPr lang="es-ES" dirty="0" err="1" smtClean="0"/>
              <a:t>modalización</a:t>
            </a:r>
            <a:r>
              <a:rPr lang="es-ES" dirty="0" smtClean="0"/>
              <a:t>, introduciendo juicios de valor muy a menudo de tipo más emocional que racional, como sucede en este texto (</a:t>
            </a:r>
            <a:r>
              <a:rPr lang="es-ES" dirty="0" err="1" smtClean="0"/>
              <a:t>Margarthe</a:t>
            </a:r>
            <a:r>
              <a:rPr lang="es-ES" dirty="0" smtClean="0"/>
              <a:t> </a:t>
            </a:r>
            <a:r>
              <a:rPr lang="es-ES" dirty="0" err="1" smtClean="0"/>
              <a:t>Thatcher</a:t>
            </a:r>
            <a:r>
              <a:rPr lang="es-ES" dirty="0" smtClean="0"/>
              <a:t>=bruja con escoba, </a:t>
            </a:r>
            <a:r>
              <a:rPr lang="es-ES" dirty="0" err="1" smtClean="0"/>
              <a:t>Linclon</a:t>
            </a:r>
            <a:r>
              <a:rPr lang="es-ES" dirty="0" smtClean="0"/>
              <a:t>=flipado, los familiares de Mandela como sanguijuelas…). </a:t>
            </a:r>
            <a:endParaRPr lang="es-ES" dirty="0"/>
          </a:p>
          <a:p>
            <a:r>
              <a:rPr lang="es-ES" dirty="0"/>
              <a:t>En definitiva, el texto presenta un </a:t>
            </a:r>
            <a:r>
              <a:rPr lang="es-ES" b="1" dirty="0"/>
              <a:t>registro</a:t>
            </a:r>
            <a:r>
              <a:rPr lang="es-ES" dirty="0"/>
              <a:t> </a:t>
            </a:r>
            <a:r>
              <a:rPr lang="es-ES" b="1" dirty="0"/>
              <a:t>idiomático</a:t>
            </a:r>
            <a:r>
              <a:rPr lang="es-ES" dirty="0"/>
              <a:t> </a:t>
            </a:r>
            <a:r>
              <a:rPr lang="es-ES" b="1" dirty="0"/>
              <a:t>culto</a:t>
            </a:r>
            <a:r>
              <a:rPr lang="es-ES" dirty="0"/>
              <a:t> </a:t>
            </a:r>
            <a:r>
              <a:rPr lang="es-ES" b="1" dirty="0"/>
              <a:t>estándar</a:t>
            </a:r>
            <a:r>
              <a:rPr lang="es-ES" dirty="0"/>
              <a:t> en el que, además de lo referido anteriormente, podemos apreciar la presencia de algunas </a:t>
            </a:r>
            <a:r>
              <a:rPr lang="es-ES" b="1" dirty="0"/>
              <a:t>figuras</a:t>
            </a:r>
            <a:r>
              <a:rPr lang="es-ES" dirty="0"/>
              <a:t> </a:t>
            </a:r>
            <a:r>
              <a:rPr lang="es-ES" b="1" dirty="0"/>
              <a:t>retóricas</a:t>
            </a:r>
            <a:r>
              <a:rPr lang="es-ES" dirty="0"/>
              <a:t> </a:t>
            </a:r>
            <a:r>
              <a:rPr lang="es-ES" dirty="0" smtClean="0"/>
              <a:t> como las metáforas mencionadas, características del </a:t>
            </a:r>
            <a:r>
              <a:rPr lang="es-ES" dirty="0"/>
              <a:t>elevado nivel de la autora, y su dominio lingüístico</a:t>
            </a:r>
            <a:r>
              <a:rPr lang="es-ES" dirty="0" smtClean="0"/>
              <a:t>, en el que se intercalan, siguiendo una estrategia discursiva que caracteriza al periodismo de opinión actual, una </a:t>
            </a:r>
            <a:r>
              <a:rPr lang="es-ES" dirty="0" err="1" smtClean="0"/>
              <a:t>preesencia</a:t>
            </a:r>
            <a:r>
              <a:rPr lang="es-ES" dirty="0" smtClean="0"/>
              <a:t> abundante de elementos léxicos de un registro coloquial e incluso vulgar. </a:t>
            </a:r>
            <a:endParaRPr lang="es-ES" dirty="0"/>
          </a:p>
          <a:p>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fontScale="55000" lnSpcReduction="20000"/>
          </a:bodyPr>
          <a:lstStyle/>
          <a:p>
            <a:r>
              <a:rPr lang="es-ES" b="1" dirty="0" smtClean="0"/>
              <a:t>A modo de conclusión relacionamos todo lo que hemos analizado en el ámbito del registro idiomático con la intención comunicativa de la autora, la finalidad que persigue y el tono que mantiene.</a:t>
            </a:r>
            <a:endParaRPr lang="es-ES" dirty="0" smtClean="0"/>
          </a:p>
          <a:p>
            <a:r>
              <a:rPr lang="es-ES" dirty="0" smtClean="0"/>
              <a:t>  </a:t>
            </a:r>
            <a:r>
              <a:rPr lang="es-ES" dirty="0" smtClean="0"/>
              <a:t>En </a:t>
            </a:r>
            <a:r>
              <a:rPr lang="es-ES" dirty="0" smtClean="0"/>
              <a:t>conclusión se trata de un texto escrito, formal, elaborado, dentro del nivel estándar culto del castellano, que presenta una gran cohesión tanto a nivel léxico como a nivel gramatical, con </a:t>
            </a:r>
            <a:r>
              <a:rPr lang="es-ES" dirty="0" smtClean="0"/>
              <a:t>unas estructuras sintácticas, semánticas y </a:t>
            </a:r>
            <a:r>
              <a:rPr lang="es-ES" dirty="0" err="1" smtClean="0"/>
              <a:t>pragmaticotextuales</a:t>
            </a:r>
            <a:r>
              <a:rPr lang="es-ES" dirty="0" smtClean="0"/>
              <a:t>  adecuadas </a:t>
            </a:r>
            <a:r>
              <a:rPr lang="es-ES" dirty="0" smtClean="0"/>
              <a:t>y </a:t>
            </a:r>
            <a:r>
              <a:rPr lang="es-ES" dirty="0" smtClean="0"/>
              <a:t>correctas, normativas, </a:t>
            </a:r>
            <a:r>
              <a:rPr lang="es-ES" dirty="0" smtClean="0"/>
              <a:t>con </a:t>
            </a:r>
            <a:r>
              <a:rPr lang="es-ES" dirty="0" smtClean="0"/>
              <a:t>algunas alusiones </a:t>
            </a:r>
            <a:r>
              <a:rPr lang="es-ES" dirty="0" smtClean="0"/>
              <a:t>culturales y figuras </a:t>
            </a:r>
            <a:r>
              <a:rPr lang="es-ES" dirty="0" smtClean="0"/>
              <a:t>retóricas y una presencia significativa de léxico correspondiente a un registro coloquial y vulgar que hace que se de un contraste entre el carácter serio que presenta el tema, con la ironía con la que lo trata, buscando la complicidad del lector. </a:t>
            </a:r>
            <a:r>
              <a:rPr lang="es-ES" dirty="0" smtClean="0"/>
              <a:t>Es, precisamente, </a:t>
            </a:r>
            <a:r>
              <a:rPr lang="es-ES" dirty="0" smtClean="0"/>
              <a:t>este contraste </a:t>
            </a:r>
            <a:r>
              <a:rPr lang="es-ES" dirty="0" smtClean="0"/>
              <a:t>de </a:t>
            </a:r>
            <a:r>
              <a:rPr lang="es-ES" dirty="0" smtClean="0"/>
              <a:t>registros, el </a:t>
            </a:r>
            <a:r>
              <a:rPr lang="es-ES" dirty="0" smtClean="0"/>
              <a:t>que </a:t>
            </a:r>
            <a:r>
              <a:rPr lang="es-ES" b="1" dirty="0" smtClean="0"/>
              <a:t>potencia</a:t>
            </a:r>
            <a:r>
              <a:rPr lang="es-ES" dirty="0" smtClean="0"/>
              <a:t> esa </a:t>
            </a:r>
            <a:r>
              <a:rPr lang="es-ES" dirty="0" smtClean="0"/>
              <a:t>empatía con el lector, entre la </a:t>
            </a:r>
            <a:r>
              <a:rPr lang="es-ES" b="1" dirty="0" smtClean="0"/>
              <a:t>reflexión y el sarcasmo</a:t>
            </a:r>
            <a:r>
              <a:rPr lang="es-ES" dirty="0" smtClean="0"/>
              <a:t> </a:t>
            </a:r>
            <a:r>
              <a:rPr lang="es-ES" dirty="0" smtClean="0"/>
              <a:t>del texto y facilita que el receptor siga la argumentación </a:t>
            </a:r>
            <a:r>
              <a:rPr lang="es-ES" dirty="0" smtClean="0"/>
              <a:t>del autor </a:t>
            </a:r>
            <a:r>
              <a:rPr lang="es-ES" dirty="0" smtClean="0"/>
              <a:t>y </a:t>
            </a:r>
            <a:r>
              <a:rPr lang="es-ES" b="1" dirty="0" smtClean="0"/>
              <a:t>refuerce</a:t>
            </a:r>
            <a:r>
              <a:rPr lang="es-ES" dirty="0" smtClean="0"/>
              <a:t> la </a:t>
            </a:r>
            <a:r>
              <a:rPr lang="es-ES" b="1" dirty="0" smtClean="0"/>
              <a:t>orientación</a:t>
            </a:r>
            <a:r>
              <a:rPr lang="es-ES" dirty="0" smtClean="0"/>
              <a:t> </a:t>
            </a:r>
            <a:r>
              <a:rPr lang="es-ES" b="1" dirty="0" smtClean="0"/>
              <a:t>ideológica</a:t>
            </a:r>
            <a:r>
              <a:rPr lang="es-ES" dirty="0" smtClean="0"/>
              <a:t> que </a:t>
            </a:r>
            <a:r>
              <a:rPr lang="es-ES" dirty="0" smtClean="0"/>
              <a:t>este </a:t>
            </a:r>
            <a:r>
              <a:rPr lang="es-ES" dirty="0" smtClean="0"/>
              <a:t>pretende, para </a:t>
            </a:r>
            <a:r>
              <a:rPr lang="es-ES" b="1" dirty="0" smtClean="0"/>
              <a:t>convencer</a:t>
            </a:r>
            <a:r>
              <a:rPr lang="es-ES" dirty="0" smtClean="0"/>
              <a:t> al lector de la idea que defiende en la </a:t>
            </a:r>
            <a:r>
              <a:rPr lang="es-ES" b="1" dirty="0" smtClean="0"/>
              <a:t>tesis</a:t>
            </a:r>
            <a:r>
              <a:rPr lang="es-ES" dirty="0" smtClean="0"/>
              <a:t> del </a:t>
            </a:r>
            <a:r>
              <a:rPr lang="es-ES" dirty="0" smtClean="0"/>
              <a:t>texto, mencionada anteriormente, hacia la que el autor nos conduce de forma más emocional que racional, a modo de expresión de rabia por la falta de compromiso real con aquello que Mandela significa para la dignidad humana.</a:t>
            </a:r>
            <a:endParaRPr lang="es-ES" dirty="0" smtClean="0"/>
          </a:p>
          <a:p>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CURSIVA</a:t>
            </a:r>
            <a:endParaRPr lang="es-ES" dirty="0"/>
          </a:p>
        </p:txBody>
      </p:sp>
      <p:sp>
        <p:nvSpPr>
          <p:cNvPr id="3" name="2 Marcador de contenido"/>
          <p:cNvSpPr>
            <a:spLocks noGrp="1"/>
          </p:cNvSpPr>
          <p:nvPr>
            <p:ph idx="1"/>
          </p:nvPr>
        </p:nvSpPr>
        <p:spPr/>
        <p:txBody>
          <a:bodyPr>
            <a:normAutofit fontScale="85000" lnSpcReduction="10000"/>
          </a:bodyPr>
          <a:lstStyle/>
          <a:p>
            <a:r>
              <a:rPr lang="es-ES" dirty="0" err="1" smtClean="0"/>
              <a:t>APARHEID</a:t>
            </a:r>
            <a:endParaRPr lang="es-ES" dirty="0" smtClean="0"/>
          </a:p>
          <a:p>
            <a:r>
              <a:rPr lang="es-ES" dirty="0" err="1" smtClean="0"/>
              <a:t>REALITY</a:t>
            </a:r>
            <a:r>
              <a:rPr lang="es-ES" dirty="0" smtClean="0"/>
              <a:t> SHOW</a:t>
            </a:r>
          </a:p>
          <a:p>
            <a:r>
              <a:rPr lang="es-ES" dirty="0" smtClean="0"/>
              <a:t>La cursiva es un elemento diacrítico que corresponde a diversas intencionalidades estilísticas de carácter normativo en textos formales. En este caso la cursiva tiene un sentido normativo en cuanto a la necesidad de señalar que se trata de dos términos pertenecientes a sistemas lingüísticos diferentes del castellano. Son términos extranjeros, en este caso anglicismos, que no están admitidos por la RAE y que se transcriben directamente en la lengua original inglesa.</a:t>
            </a:r>
            <a:endParaRPr lang="es-ES"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1745</Words>
  <Application>Microsoft Office PowerPoint</Application>
  <PresentationFormat>Presentación en pantalla (4:3)</PresentationFormat>
  <Paragraphs>63</Paragraphs>
  <Slides>17</Slides>
  <Notes>0</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Tema de Office</vt:lpstr>
      <vt:lpstr>ÚNICO</vt:lpstr>
      <vt:lpstr>TEMA</vt:lpstr>
      <vt:lpstr>Estructura </vt:lpstr>
      <vt:lpstr>Diapositiva 4</vt:lpstr>
      <vt:lpstr>Diapositiva 5</vt:lpstr>
      <vt:lpstr>Registro</vt:lpstr>
      <vt:lpstr>Diapositiva 7</vt:lpstr>
      <vt:lpstr>Diapositiva 8</vt:lpstr>
      <vt:lpstr>CURSIVA</vt:lpstr>
      <vt:lpstr>Explicación y valoración de las ideas expuestas a partir de la cultura del alumno y de su conocimiento del mundo.</vt:lpstr>
      <vt:lpstr>Diapositiva 11</vt:lpstr>
      <vt:lpstr>Diapositiva 12</vt:lpstr>
      <vt:lpstr>Diapositiva 13</vt:lpstr>
      <vt:lpstr>Diapositiva 14</vt:lpstr>
      <vt:lpstr>Diapositiva 15</vt:lpstr>
      <vt:lpstr>Diapositiva 16</vt:lpstr>
      <vt:lpstr>Diapositiva 17</vt:lpstr>
    </vt:vector>
  </TitlesOfParts>
  <Company>Fomento de Centros de Enseñanza, 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ÚNICO</dc:title>
  <dc:creator>SM13</dc:creator>
  <cp:lastModifiedBy>SM13</cp:lastModifiedBy>
  <cp:revision>5</cp:revision>
  <dcterms:created xsi:type="dcterms:W3CDTF">2016-01-12T09:07:40Z</dcterms:created>
  <dcterms:modified xsi:type="dcterms:W3CDTF">2016-01-12T12:05:45Z</dcterms:modified>
</cp:coreProperties>
</file>